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54"/>
  </p:notesMasterIdLst>
  <p:handoutMasterIdLst>
    <p:handoutMasterId r:id="rId55"/>
  </p:handoutMasterIdLst>
  <p:sldIdLst>
    <p:sldId id="350" r:id="rId3"/>
    <p:sldId id="312" r:id="rId4"/>
    <p:sldId id="299" r:id="rId5"/>
    <p:sldId id="261" r:id="rId6"/>
    <p:sldId id="300" r:id="rId7"/>
    <p:sldId id="297" r:id="rId8"/>
    <p:sldId id="298" r:id="rId9"/>
    <p:sldId id="351" r:id="rId10"/>
    <p:sldId id="304" r:id="rId11"/>
    <p:sldId id="303" r:id="rId12"/>
    <p:sldId id="301" r:id="rId13"/>
    <p:sldId id="302" r:id="rId14"/>
    <p:sldId id="305" r:id="rId15"/>
    <p:sldId id="262" r:id="rId16"/>
    <p:sldId id="353" r:id="rId17"/>
    <p:sldId id="352" r:id="rId18"/>
    <p:sldId id="355" r:id="rId19"/>
    <p:sldId id="354" r:id="rId20"/>
    <p:sldId id="295" r:id="rId21"/>
    <p:sldId id="360" r:id="rId22"/>
    <p:sldId id="364" r:id="rId23"/>
    <p:sldId id="366" r:id="rId24"/>
    <p:sldId id="367" r:id="rId25"/>
    <p:sldId id="370" r:id="rId26"/>
    <p:sldId id="371" r:id="rId27"/>
    <p:sldId id="372" r:id="rId28"/>
    <p:sldId id="374" r:id="rId29"/>
    <p:sldId id="375" r:id="rId30"/>
    <p:sldId id="377" r:id="rId31"/>
    <p:sldId id="379" r:id="rId32"/>
    <p:sldId id="380" r:id="rId33"/>
    <p:sldId id="376" r:id="rId34"/>
    <p:sldId id="368" r:id="rId35"/>
    <p:sldId id="381" r:id="rId36"/>
    <p:sldId id="369" r:id="rId37"/>
    <p:sldId id="382" r:id="rId38"/>
    <p:sldId id="365" r:id="rId39"/>
    <p:sldId id="384" r:id="rId40"/>
    <p:sldId id="385" r:id="rId41"/>
    <p:sldId id="386" r:id="rId42"/>
    <p:sldId id="387" r:id="rId43"/>
    <p:sldId id="383" r:id="rId44"/>
    <p:sldId id="388" r:id="rId45"/>
    <p:sldId id="358" r:id="rId46"/>
    <p:sldId id="256" r:id="rId47"/>
    <p:sldId id="286" r:id="rId48"/>
    <p:sldId id="290" r:id="rId49"/>
    <p:sldId id="291" r:id="rId50"/>
    <p:sldId id="292" r:id="rId51"/>
    <p:sldId id="294" r:id="rId52"/>
    <p:sldId id="359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0"/>
    <a:srgbClr val="C9EBFF"/>
    <a:srgbClr val="D5D5D5"/>
    <a:srgbClr val="61D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21" autoAdjust="0"/>
    <p:restoredTop sz="95256" autoAdjust="0"/>
  </p:normalViewPr>
  <p:slideViewPr>
    <p:cSldViewPr snapToGrid="0" snapToObjects="1" showGuides="1">
      <p:cViewPr varScale="1">
        <p:scale>
          <a:sx n="59" d="100"/>
          <a:sy n="59" d="100"/>
        </p:scale>
        <p:origin x="198" y="102"/>
      </p:cViewPr>
      <p:guideLst>
        <p:guide orient="horz" pos="4272"/>
        <p:guide pos="7704"/>
      </p:guideLst>
    </p:cSldViewPr>
  </p:slideViewPr>
  <p:notesTextViewPr>
    <p:cViewPr>
      <p:scale>
        <a:sx n="235" d="100"/>
        <a:sy n="2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EEFB1-812B-0AFF-EFB2-A45448D9F8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1F67E-6765-1D46-1D48-6577D5245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BA68-C028-4D71-A884-76E73B00EAB7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DBC8-21E4-0C2E-A145-132BB7C940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B1C93-EE79-81AD-3084-39C9057C19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2C708-3458-413F-923E-06DC3DEC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489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40520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46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79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415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5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93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1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01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810200" y="1092200"/>
            <a:ext cx="10764800" cy="10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477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8382000" y="13017501"/>
            <a:ext cx="82296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www.youtube.com/c/powerupwithpowerpoint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576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9534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17667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38328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3642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5533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11028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36686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62481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 b="1" i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44576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35186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25479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9833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6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825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 b="1" i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465" y="13081000"/>
            <a:ext cx="410369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  <a:sym typeface="Gill Sans Light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6" r:id="rId12"/>
    <p:sldLayoutId id="2147483677" r:id="rId13"/>
  </p:sldLayoutIdLst>
  <p:transition spd="med"/>
  <p:hf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Gill Sans SemiBold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465" y="13081000"/>
            <a:ext cx="410369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  <a:sym typeface="Gill Sans Light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22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med"/>
  <p:hf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Gill Sans SemiBold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microsoft.com/office/2007/relationships/hdphoto" Target="../media/hdphoto1.wdp"/><Relationship Id="rId7" Type="http://schemas.openxmlformats.org/officeDocument/2006/relationships/image" Target="../media/image4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3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openxmlformats.org/officeDocument/2006/relationships/image" Target="../media/image4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png"/><Relationship Id="rId9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microsoft.com/office/2007/relationships/hdphoto" Target="../media/hdphoto1.wdp"/><Relationship Id="rId7" Type="http://schemas.openxmlformats.org/officeDocument/2006/relationships/image" Target="../media/image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3.png"/><Relationship Id="rId9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33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microsoft.com/office/2007/relationships/hdphoto" Target="../media/hdphoto1.wdp"/><Relationship Id="rId7" Type="http://schemas.openxmlformats.org/officeDocument/2006/relationships/image" Target="../media/image7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3.png"/><Relationship Id="rId9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microsoft.com/office/2007/relationships/hdphoto" Target="../media/hdphoto1.wdp"/><Relationship Id="rId7" Type="http://schemas.openxmlformats.org/officeDocument/2006/relationships/image" Target="../media/image7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3.png"/><Relationship Id="rId9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microsoft.com/office/2007/relationships/hdphoto" Target="../media/hdphoto1.wdp"/><Relationship Id="rId7" Type="http://schemas.openxmlformats.org/officeDocument/2006/relationships/image" Target="../media/image8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3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1.wdp"/><Relationship Id="rId7" Type="http://schemas.openxmlformats.org/officeDocument/2006/relationships/image" Target="../media/image8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33.png"/><Relationship Id="rId9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microsoft.com/office/2007/relationships/hdphoto" Target="../media/hdphoto1.wdp"/><Relationship Id="rId7" Type="http://schemas.openxmlformats.org/officeDocument/2006/relationships/image" Target="../media/image9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33.png"/><Relationship Id="rId9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52309A-0875-9047-8276-453750E821B0}"/>
              </a:ext>
            </a:extLst>
          </p:cNvPr>
          <p:cNvGrpSpPr/>
          <p:nvPr/>
        </p:nvGrpSpPr>
        <p:grpSpPr>
          <a:xfrm>
            <a:off x="580960" y="9718767"/>
            <a:ext cx="3625280" cy="3468308"/>
            <a:chOff x="960230" y="4988137"/>
            <a:chExt cx="4278495" cy="5771726"/>
          </a:xfrm>
        </p:grpSpPr>
        <p:pic>
          <p:nvPicPr>
            <p:cNvPr id="123" name="Image" descr="Image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0230" y="4988137"/>
              <a:ext cx="4278495" cy="49543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1423" y="9636003"/>
              <a:ext cx="1151819" cy="112386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CA8337-2164-DF4E-A40F-06997E4BC808}"/>
              </a:ext>
            </a:extLst>
          </p:cNvPr>
          <p:cNvGrpSpPr/>
          <p:nvPr/>
        </p:nvGrpSpPr>
        <p:grpSpPr>
          <a:xfrm>
            <a:off x="685801" y="528926"/>
            <a:ext cx="23241000" cy="11834461"/>
            <a:chOff x="5467938" y="-1147910"/>
            <a:chExt cx="14541757" cy="11461921"/>
          </a:xfrm>
        </p:grpSpPr>
        <p:sp>
          <p:nvSpPr>
            <p:cNvPr id="126" name="Response and Contamination"/>
            <p:cNvSpPr txBox="1"/>
            <p:nvPr/>
          </p:nvSpPr>
          <p:spPr>
            <a:xfrm>
              <a:off x="8280934" y="4434722"/>
              <a:ext cx="8450907" cy="58792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lvl="0" algn="ctr"/>
              <a:r>
                <a:rPr lang="en-US" sz="72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Supervised by</a:t>
              </a:r>
            </a:p>
            <a:p>
              <a:pPr lvl="0" algn="ctr"/>
              <a:r>
                <a:rPr lang="en-US" sz="14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sz="6600" dirty="0">
                  <a:latin typeface="Bahnschrift Light" panose="020B0502040204020203" pitchFamily="34" charset="0"/>
                </a:rPr>
                <a:t>Mr. </a:t>
              </a:r>
              <a:r>
                <a:rPr lang="en-US" sz="6600" dirty="0" err="1">
                  <a:latin typeface="Bahnschrift Light" panose="020B0502040204020203" pitchFamily="34" charset="0"/>
                </a:rPr>
                <a:t>Emam</a:t>
              </a:r>
              <a:r>
                <a:rPr lang="en-US" sz="6600" dirty="0">
                  <a:latin typeface="Bahnschrift Light" panose="020B0502040204020203" pitchFamily="34" charset="0"/>
                </a:rPr>
                <a:t> Hossain</a:t>
              </a:r>
              <a:endParaRPr lang="en-US" sz="6600" dirty="0">
                <a:latin typeface="Bahnschrift Light" panose="020B0502040204020203" pitchFamily="34" charset="0"/>
                <a:ea typeface="Source Sans Pro Light"/>
                <a:cs typeface="Source Sans Pro Light"/>
                <a:sym typeface="Source Sans Pro Light"/>
              </a:endParaRPr>
            </a:p>
            <a:p>
              <a:pPr lvl="0" algn="ctr"/>
              <a:r>
                <a:rPr lang="en-US" sz="66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Assistant Professor</a:t>
              </a: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endParaRPr lang="en-US" sz="2800" dirty="0">
                <a:solidFill>
                  <a:srgbClr val="58D4CE"/>
                </a:solidFill>
              </a:endParaRP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r>
                <a: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Department of Computer Science &amp; Engineering</a:t>
              </a: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r>
                <a: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Ahsanullah University of Science &amp; Technology</a:t>
              </a:r>
            </a:p>
            <a:p>
              <a:pPr defTabSz="412754">
                <a:defRPr sz="4800" b="0" cap="all">
                  <a:solidFill>
                    <a:srgbClr val="FFFFFF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sz="4800" cap="all" dirty="0">
                  <a:solidFill>
                    <a:srgbClr val="FFFFFF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</p:txBody>
        </p:sp>
        <p:sp>
          <p:nvSpPr>
            <p:cNvPr id="127" name="COVID-19"/>
            <p:cNvSpPr txBox="1"/>
            <p:nvPr/>
          </p:nvSpPr>
          <p:spPr>
            <a:xfrm>
              <a:off x="5467938" y="-1147910"/>
              <a:ext cx="14541757" cy="12917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defTabSz="412750">
                <a:defRPr sz="10000">
                  <a:solidFill>
                    <a:srgbClr val="E5E6E5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pPr defTabSz="412754">
                <a:defRPr/>
              </a:pPr>
              <a:endParaRPr sz="80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6584" y="6913879"/>
            <a:ext cx="2641212" cy="28048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41A6C7-E056-DF23-4A6B-E0FC2C132178}"/>
              </a:ext>
            </a:extLst>
          </p:cNvPr>
          <p:cNvSpPr txBox="1"/>
          <p:nvPr/>
        </p:nvSpPr>
        <p:spPr>
          <a:xfrm>
            <a:off x="220375" y="1209685"/>
            <a:ext cx="22847421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/>
            <a:r>
              <a:rPr lang="en-US" sz="9600" dirty="0">
                <a:latin typeface="Bahnschrift SemiBold" panose="020B0502040204020203" pitchFamily="34" charset="0"/>
              </a:rPr>
              <a:t>Coronavirus disease outbreak prediction and analysis using machine learning techniques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53274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12535"/>
              </p:ext>
            </p:extLst>
          </p:nvPr>
        </p:nvGraphicFramePr>
        <p:xfrm>
          <a:off x="815726" y="1371786"/>
          <a:ext cx="22848710" cy="985698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26354">
                  <a:extLst>
                    <a:ext uri="{9D8B030D-6E8A-4147-A177-3AD203B41FA5}">
                      <a16:colId xmlns:a16="http://schemas.microsoft.com/office/drawing/2014/main" val="1783574532"/>
                    </a:ext>
                  </a:extLst>
                </a:gridCol>
                <a:gridCol w="6338252">
                  <a:extLst>
                    <a:ext uri="{9D8B030D-6E8A-4147-A177-3AD203B41FA5}">
                      <a16:colId xmlns:a16="http://schemas.microsoft.com/office/drawing/2014/main" val="443602474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1337777186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779242229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02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[10]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Dataset was taken from John Hopkins University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Polynomial Regression, Support Vector Regression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SVR performs better .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65313734"/>
                  </a:ext>
                </a:extLst>
              </a:tr>
              <a:tr h="3029469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[11]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Dataset of Bangladesh (Our world in Data)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Models, k-nearest neighbors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(KNN)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k-nearest neighbors (KNN)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perform better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820261079"/>
                  </a:ext>
                </a:extLst>
              </a:tr>
              <a:tr h="463296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[12]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Dataset provided by John Hopkin University </a:t>
                      </a:r>
                      <a:endParaRPr lang="en-US" sz="3200" u="none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Polynomial Regression</a:t>
                      </a:r>
                    </a:p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Support Vector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Auto Regressive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Holt's Winter Additive Model 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Auto Regressive Integrated Moving Average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Prophet Model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Prophet Model gave the best accuracy 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178373459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A351603-323B-4D99-5D3E-1DD9807E9AE6}"/>
              </a:ext>
            </a:extLst>
          </p:cNvPr>
          <p:cNvSpPr/>
          <p:nvPr/>
        </p:nvSpPr>
        <p:spPr>
          <a:xfrm>
            <a:off x="11987553" y="12711052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29452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58940"/>
              </p:ext>
            </p:extLst>
          </p:nvPr>
        </p:nvGraphicFramePr>
        <p:xfrm>
          <a:off x="815726" y="1389327"/>
          <a:ext cx="22848710" cy="110459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947757997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793155313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3719416341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1394151347"/>
                    </a:ext>
                  </a:extLst>
                </a:gridCol>
              </a:tblGrid>
              <a:tr h="106662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40000"/>
                        <a:lumOff val="60000"/>
                        <a:alpha val="9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4">
                        <a:lumMod val="40000"/>
                        <a:lumOff val="60000"/>
                        <a:alpha val="5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59307"/>
                  </a:ext>
                </a:extLst>
              </a:tr>
              <a:tr h="6666375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[13]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Collected from IDCR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Contains daily reports and time series sequential Tables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Long Short-Term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LSTM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65.83 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2.95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163.21 (Recovery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RFR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184.21 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3.28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170.15 (Recovery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SVR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166.15(Confirmed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4.73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215.08 (Recovery cases)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651023453"/>
                  </a:ext>
                </a:extLst>
              </a:tr>
              <a:tr h="331292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[14]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Mexico (Mexico’s General Directorate of Epidemiology)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   Decision tree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Artificial Neural  Network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   Logistic regression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Naïve Bayes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Support Vector Machine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The model developed with decision tree happened to be the best model among all models developed in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terms of accuracy with 94.99%.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7287448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946896F-4545-E02E-A0AA-A2C08C1C397D}"/>
              </a:ext>
            </a:extLst>
          </p:cNvPr>
          <p:cNvSpPr/>
          <p:nvPr/>
        </p:nvSpPr>
        <p:spPr>
          <a:xfrm>
            <a:off x="11980465" y="1298150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03500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8253"/>
              </p:ext>
            </p:extLst>
          </p:nvPr>
        </p:nvGraphicFramePr>
        <p:xfrm>
          <a:off x="903438" y="1056019"/>
          <a:ext cx="22848710" cy="1145084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42870846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85976170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103877760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987965478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8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6691"/>
                  </a:ext>
                </a:extLst>
              </a:tr>
              <a:tr h="365760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[15]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Obtained from the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Saudi Ministry of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Health’s official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website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</a:t>
                      </a:r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Autoregressive Integrated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 (ARIMA)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• Autoregressive Model,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Average, a mixture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 both (ARMA)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and integrated ARMA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(ARIMA)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ARIMA model’s prediction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approaches outperformed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other models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742379523"/>
                  </a:ext>
                </a:extLst>
              </a:tr>
              <a:tr h="4407521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[16]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used for this Research is taken from two websites COVID19 India and the Government of India’s website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Polynomial Regression model of degree 2 is the best suitable algorithm for predicting the number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discharge patients and for the prediction of total  deaths, Random Forest Algorithm shows a little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bit better performance than the decision Tree Algorithm.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455584401"/>
                  </a:ext>
                </a:extLst>
              </a:tr>
              <a:tr h="241036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[17]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the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Badan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Nasional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Penanggulangan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Bencana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(BNPB)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Logistic Regression Model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MAE (2%)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MSE (0%)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R-SQUARE (99%)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817407309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E7383B62-BF8A-8F3A-6516-115D028C73D0}"/>
              </a:ext>
            </a:extLst>
          </p:cNvPr>
          <p:cNvSpPr/>
          <p:nvPr/>
        </p:nvSpPr>
        <p:spPr>
          <a:xfrm>
            <a:off x="11980465" y="12878935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302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3559"/>
              </p:ext>
            </p:extLst>
          </p:nvPr>
        </p:nvGraphicFramePr>
        <p:xfrm>
          <a:off x="938520" y="968311"/>
          <a:ext cx="22848710" cy="120464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1814500372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203173171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3773125811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3858012269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8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74229"/>
                  </a:ext>
                </a:extLst>
              </a:tr>
              <a:tr h="463296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[18]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Time series datasets of cumulative confirmed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cases and cumulative deaths due to Covid-19 for 9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countries.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K-nearest Neighbor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Holt Winter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Gradients Boosting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Holt’s winter ARIMA and SARIMA models have achieved the optimal models regarding the MAPE,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MAE, and RMSE criteria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37653033"/>
                  </a:ext>
                </a:extLst>
              </a:tr>
              <a:tr h="352144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[19]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Contains record of 5644 patients collected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“Albert Einstein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Israelita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Hospital located”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K-Nearest Neighbor ,PART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Radial Basis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Function,Multi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-Layer Perceptron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Naive Bayes ,Random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 Star ,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Suppoer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Vetcor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Machine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Highest accuracy achieved during training is 100% by three algorithms KNN, k Star, and RF.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In testing, the maximum accuracy achieved is 88% by One 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46374298"/>
                  </a:ext>
                </a:extLst>
              </a:tr>
              <a:tr h="291669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[20]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COVID-19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kaggle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dataset for India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Multilayer Perceptron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Vector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MLP method is giving good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rediction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results than that of the LR and VAR method using WEKA and Orange.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05713669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622E286C-D41D-0F62-95C3-3A80BFDE85B2}"/>
              </a:ext>
            </a:extLst>
          </p:cNvPr>
          <p:cNvSpPr/>
          <p:nvPr/>
        </p:nvSpPr>
        <p:spPr>
          <a:xfrm>
            <a:off x="11980465" y="1305728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0592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ounded Rectangle"/>
          <p:cNvSpPr/>
          <p:nvPr/>
        </p:nvSpPr>
        <p:spPr>
          <a:xfrm>
            <a:off x="7085624" y="8883727"/>
            <a:ext cx="10531817" cy="2067336"/>
          </a:xfrm>
          <a:prstGeom prst="roundRect">
            <a:avLst>
              <a:gd name="adj" fmla="val 21694"/>
            </a:avLst>
          </a:prstGeom>
          <a:solidFill>
            <a:srgbClr val="FABE3B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  <a:reflection blurRad="6350" stA="50000" endA="300" endPos="55000" dir="5400000" sy="-100000" algn="bl" rotWithShape="0"/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8" name="Group"/>
          <p:cNvGrpSpPr/>
          <p:nvPr/>
        </p:nvGrpSpPr>
        <p:grpSpPr>
          <a:xfrm>
            <a:off x="23097931" y="13055998"/>
            <a:ext cx="2098870" cy="1540535"/>
            <a:chOff x="0" y="2516"/>
            <a:chExt cx="2098868" cy="1540533"/>
          </a:xfrm>
        </p:grpSpPr>
        <p:sp>
          <p:nvSpPr>
            <p:cNvPr id="326" name="06"/>
            <p:cNvSpPr/>
            <p:nvPr/>
          </p:nvSpPr>
          <p:spPr>
            <a:xfrm>
              <a:off x="828868" y="2730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07</a:t>
              </a:r>
            </a:p>
          </p:txBody>
        </p:sp>
        <p:pic>
          <p:nvPicPr>
            <p:cNvPr id="327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16"/>
              <a:ext cx="554528" cy="54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03FA767-A23F-BE47-822A-B81E6F426623}"/>
              </a:ext>
            </a:extLst>
          </p:cNvPr>
          <p:cNvGrpSpPr/>
          <p:nvPr/>
        </p:nvGrpSpPr>
        <p:grpSpPr>
          <a:xfrm>
            <a:off x="7021699" y="123525"/>
            <a:ext cx="16566836" cy="7687312"/>
            <a:chOff x="6044717" y="1424250"/>
            <a:chExt cx="10677718" cy="4806325"/>
          </a:xfrm>
          <a:effectLst>
            <a:reflection blurRad="6350" stA="87000" endPos="7000" dir="5400000" sy="-100000" algn="bl" rotWithShape="0"/>
          </a:effectLst>
        </p:grpSpPr>
        <p:sp>
          <p:nvSpPr>
            <p:cNvPr id="307" name="Rounded Rectangle"/>
            <p:cNvSpPr/>
            <p:nvPr/>
          </p:nvSpPr>
          <p:spPr>
            <a:xfrm>
              <a:off x="6044717" y="4938019"/>
              <a:ext cx="6788006" cy="1292556"/>
            </a:xfrm>
            <a:prstGeom prst="roundRect">
              <a:avLst>
                <a:gd name="adj" fmla="val 21694"/>
              </a:avLst>
            </a:prstGeom>
            <a:solidFill>
              <a:schemeClr val="accent2">
                <a:lumMod val="40000"/>
                <a:lumOff val="60000"/>
              </a:schemeClr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chemeClr val="accent2">
                  <a:lumMod val="20000"/>
                  <a:lumOff val="80000"/>
                  <a:alpha val="50000"/>
                </a:scheme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COVER YOUR FACE…"/>
            <p:cNvSpPr txBox="1"/>
            <p:nvPr/>
          </p:nvSpPr>
          <p:spPr>
            <a:xfrm>
              <a:off x="7459956" y="5653612"/>
              <a:ext cx="66164" cy="2758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/>
              </a:lvl1pPr>
            </a:lstStyle>
            <a:p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BF2446-3297-154E-8F8D-C6C86AD50654}"/>
                </a:ext>
              </a:extLst>
            </p:cNvPr>
            <p:cNvGrpSpPr/>
            <p:nvPr/>
          </p:nvGrpSpPr>
          <p:grpSpPr>
            <a:xfrm>
              <a:off x="14898251" y="1424250"/>
              <a:ext cx="1824184" cy="1700532"/>
              <a:chOff x="14898251" y="1424250"/>
              <a:chExt cx="1824184" cy="1700532"/>
            </a:xfrm>
          </p:grpSpPr>
          <p:pic>
            <p:nvPicPr>
              <p:cNvPr id="64" name="Image" descr="Image">
                <a:extLst>
                  <a:ext uri="{FF2B5EF4-FFF2-40B4-BE49-F238E27FC236}">
                    <a16:creationId xmlns:a16="http://schemas.microsoft.com/office/drawing/2014/main" id="{36CF96F9-1FF7-9343-A2E9-11DC53DBFD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560609" y="1909451"/>
                <a:ext cx="1161826" cy="12153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>
                <a:outerShdw dist="25400" dir="5400000" rotWithShape="0">
                  <a:schemeClr val="accent1">
                    <a:lumMod val="20000"/>
                    <a:lumOff val="80000"/>
                  </a:schemeClr>
                </a:outerShdw>
                <a:reflection blurRad="6350" stA="50000" endA="300" endPos="55500" dist="508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</p:pic>
          <p:pic>
            <p:nvPicPr>
              <p:cNvPr id="65" name="Image" descr="Image">
                <a:extLst>
                  <a:ext uri="{FF2B5EF4-FFF2-40B4-BE49-F238E27FC236}">
                    <a16:creationId xmlns:a16="http://schemas.microsoft.com/office/drawing/2014/main" id="{7F45B929-55A0-B843-ACB7-412594F54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898251" y="1424250"/>
                <a:ext cx="802654" cy="81152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dist="25400" dir="5400000" rotWithShape="0">
                  <a:srgbClr val="000000"/>
                </a:outerShdw>
                <a:reflection blurRad="6350" stA="52000" endA="300" endPos="35000" dir="5400000" sy="-100000" algn="bl" rotWithShape="0"/>
              </a:effectLst>
            </p:spPr>
          </p:pic>
        </p:grp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8F8A323-71E7-EAC8-74AC-B464C6DE6FE6}"/>
              </a:ext>
            </a:extLst>
          </p:cNvPr>
          <p:cNvSpPr/>
          <p:nvPr/>
        </p:nvSpPr>
        <p:spPr>
          <a:xfrm>
            <a:off x="3200400" y="5704280"/>
            <a:ext cx="1981200" cy="20673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CB7701-FA69-D1FF-AD5D-7E0728300FA8}"/>
              </a:ext>
            </a:extLst>
          </p:cNvPr>
          <p:cNvCxnSpPr>
            <a:stCxn id="8" idx="6"/>
          </p:cNvCxnSpPr>
          <p:nvPr/>
        </p:nvCxnSpPr>
        <p:spPr>
          <a:xfrm>
            <a:off x="5181600" y="6737947"/>
            <a:ext cx="190402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C685A-BB5D-CA0B-28C4-A0F6D5356044}"/>
              </a:ext>
            </a:extLst>
          </p:cNvPr>
          <p:cNvCxnSpPr>
            <a:cxnSpLocks/>
            <a:endCxn id="302" idx="1"/>
          </p:cNvCxnSpPr>
          <p:nvPr/>
        </p:nvCxnSpPr>
        <p:spPr>
          <a:xfrm flipV="1">
            <a:off x="5181600" y="9917395"/>
            <a:ext cx="1904024" cy="113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EEA86B-A578-9049-41B1-11460DE362AF}"/>
              </a:ext>
            </a:extLst>
          </p:cNvPr>
          <p:cNvSpPr/>
          <p:nvPr/>
        </p:nvSpPr>
        <p:spPr>
          <a:xfrm>
            <a:off x="3200228" y="5303520"/>
            <a:ext cx="1981372" cy="2569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CB9F84-E0E3-4967-1EB8-24D88407F21E}"/>
              </a:ext>
            </a:extLst>
          </p:cNvPr>
          <p:cNvSpPr/>
          <p:nvPr/>
        </p:nvSpPr>
        <p:spPr>
          <a:xfrm>
            <a:off x="3200400" y="8883727"/>
            <a:ext cx="1981200" cy="17729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EC37E65-DDE3-AEE0-E1A7-9C9DBD01F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7760" y="2457306"/>
            <a:ext cx="6431280" cy="25165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020F3E0-7385-85E4-D623-5586DE0BF1BA}"/>
              </a:ext>
            </a:extLst>
          </p:cNvPr>
          <p:cNvSpPr txBox="1"/>
          <p:nvPr/>
        </p:nvSpPr>
        <p:spPr>
          <a:xfrm>
            <a:off x="3277574" y="6107581"/>
            <a:ext cx="16297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B61018-87DE-0CE0-7729-BB6BCC9B35C4}"/>
              </a:ext>
            </a:extLst>
          </p:cNvPr>
          <p:cNvSpPr txBox="1"/>
          <p:nvPr/>
        </p:nvSpPr>
        <p:spPr>
          <a:xfrm>
            <a:off x="3840480" y="9079110"/>
            <a:ext cx="82296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FAC35BC-5CC2-BF5C-1298-5BE07034F144}"/>
              </a:ext>
            </a:extLst>
          </p:cNvPr>
          <p:cNvSpPr txBox="1"/>
          <p:nvPr/>
        </p:nvSpPr>
        <p:spPr>
          <a:xfrm>
            <a:off x="10012680" y="494164"/>
            <a:ext cx="43586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Tools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D16E27-D8AD-56BE-E579-1D0A882B1AE6}"/>
              </a:ext>
            </a:extLst>
          </p:cNvPr>
          <p:cNvSpPr txBox="1"/>
          <p:nvPr/>
        </p:nvSpPr>
        <p:spPr>
          <a:xfrm>
            <a:off x="8747760" y="6237080"/>
            <a:ext cx="737616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Use Python as programing language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E95F58-DBA5-0BFB-1732-54D1D9266AD0}"/>
              </a:ext>
            </a:extLst>
          </p:cNvPr>
          <p:cNvSpPr txBox="1"/>
          <p:nvPr/>
        </p:nvSpPr>
        <p:spPr>
          <a:xfrm>
            <a:off x="9281416" y="9358771"/>
            <a:ext cx="589762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Use Google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Colab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 as software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7CCF7D-9D5A-EFF0-7B72-AD32470BA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0372" y="1762544"/>
            <a:ext cx="3139712" cy="457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E416EA-13C5-5247-A9FD-D6CC913543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3EAFD0C-1C32-42FA-045A-E10F30B698CB}"/>
              </a:ext>
            </a:extLst>
          </p:cNvPr>
          <p:cNvSpPr/>
          <p:nvPr/>
        </p:nvSpPr>
        <p:spPr>
          <a:xfrm>
            <a:off x="11828244" y="13108814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75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250"/>
                            </p:stCondLst>
                            <p:childTnLst>
                              <p:par>
                                <p:cTn id="3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7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0" animBg="1"/>
      <p:bldP spid="37" grpId="0"/>
      <p:bldP spid="38" grpId="0"/>
      <p:bldP spid="39" grpId="0"/>
      <p:bldP spid="40" grpId="0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C9BE7-5948-4992-8D51-1DA23A2E5BF5}"/>
              </a:ext>
            </a:extLst>
          </p:cNvPr>
          <p:cNvGrpSpPr/>
          <p:nvPr/>
        </p:nvGrpSpPr>
        <p:grpSpPr>
          <a:xfrm>
            <a:off x="12241807" y="4084405"/>
            <a:ext cx="5823765" cy="3733800"/>
            <a:chOff x="6756570" y="2152623"/>
            <a:chExt cx="1591582" cy="1866900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C900C28-FF5B-4738-B15A-DA1A556BE4A0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698EAD-E879-41D8-AB35-8B0CD1EFF0A9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>
            <a:off x="6177200" y="4111968"/>
            <a:ext cx="5734063" cy="3733800"/>
            <a:chOff x="3991395" y="2209800"/>
            <a:chExt cx="1591582" cy="1866900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97D0D-2340-453B-B506-4B82A9988164}"/>
                </a:ext>
              </a:extLst>
            </p:cNvPr>
            <p:cNvSpPr txBox="1"/>
            <p:nvPr/>
          </p:nvSpPr>
          <p:spPr>
            <a:xfrm>
              <a:off x="4322479" y="2235222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EBEE0-4492-45DE-A964-67E1F254A828}"/>
              </a:ext>
            </a:extLst>
          </p:cNvPr>
          <p:cNvGrpSpPr/>
          <p:nvPr/>
        </p:nvGrpSpPr>
        <p:grpSpPr>
          <a:xfrm>
            <a:off x="277395" y="4084405"/>
            <a:ext cx="5445027" cy="3733800"/>
            <a:chOff x="1482217" y="2235222"/>
            <a:chExt cx="1591582" cy="1866900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DC9C1CA-E5FB-4409-AB11-A6D6F244BB04}"/>
                </a:ext>
              </a:extLst>
            </p:cNvPr>
            <p:cNvSpPr/>
            <p:nvPr/>
          </p:nvSpPr>
          <p:spPr>
            <a:xfrm>
              <a:off x="1482217" y="2235222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E31D2-92C3-412D-9001-21FF69E56B85}"/>
                </a:ext>
              </a:extLst>
            </p:cNvPr>
            <p:cNvSpPr txBox="1"/>
            <p:nvPr/>
          </p:nvSpPr>
          <p:spPr>
            <a:xfrm>
              <a:off x="1843093" y="2285140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FACF65-7AA1-4442-93B4-ED26212D6CE0}"/>
              </a:ext>
            </a:extLst>
          </p:cNvPr>
          <p:cNvSpPr/>
          <p:nvPr/>
        </p:nvSpPr>
        <p:spPr>
          <a:xfrm flipV="1">
            <a:off x="711888" y="6238871"/>
            <a:ext cx="4619713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AECF6D-6C0C-4F48-8FBD-AB00305F2AC7}"/>
              </a:ext>
            </a:extLst>
          </p:cNvPr>
          <p:cNvSpPr/>
          <p:nvPr/>
        </p:nvSpPr>
        <p:spPr>
          <a:xfrm flipV="1">
            <a:off x="6571154" y="6256421"/>
            <a:ext cx="4861210" cy="591953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61B01-03EA-4A3C-8B61-BEC6A891C530}"/>
              </a:ext>
            </a:extLst>
          </p:cNvPr>
          <p:cNvSpPr/>
          <p:nvPr/>
        </p:nvSpPr>
        <p:spPr>
          <a:xfrm flipV="1">
            <a:off x="12647165" y="6252105"/>
            <a:ext cx="4919441" cy="58418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059CF-E439-4FFA-9F4D-8D4AEE67AF68}"/>
              </a:ext>
            </a:extLst>
          </p:cNvPr>
          <p:cNvSpPr txBox="1"/>
          <p:nvPr/>
        </p:nvSpPr>
        <p:spPr>
          <a:xfrm>
            <a:off x="1154198" y="7501741"/>
            <a:ext cx="3758781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Predict the behavior of a sequence of values over a time series</a:t>
            </a:r>
            <a:endParaRPr lang="en-US" sz="4000" dirty="0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3ADA-5E88-43FD-BDE6-CF9A838CCEBF}"/>
              </a:ext>
            </a:extLst>
          </p:cNvPr>
          <p:cNvSpPr txBox="1"/>
          <p:nvPr/>
        </p:nvSpPr>
        <p:spPr>
          <a:xfrm>
            <a:off x="7217532" y="7704199"/>
            <a:ext cx="3482029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Powerful prediction algorithm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669BBC-E05E-4A57-8B37-7C1ED4C4A29B}"/>
              </a:ext>
            </a:extLst>
          </p:cNvPr>
          <p:cNvSpPr txBox="1"/>
          <p:nvPr/>
        </p:nvSpPr>
        <p:spPr>
          <a:xfrm>
            <a:off x="13691009" y="7974550"/>
            <a:ext cx="319442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/>
                <a:cs typeface="Arial"/>
                <a:sym typeface="Arial"/>
              </a:rPr>
              <a:t>Work with trend and seasonality</a:t>
            </a:r>
            <a:endParaRPr lang="en-US" sz="4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76034-40CD-7332-81FE-CE9EC6B64E38}"/>
              </a:ext>
            </a:extLst>
          </p:cNvPr>
          <p:cNvSpPr txBox="1"/>
          <p:nvPr/>
        </p:nvSpPr>
        <p:spPr>
          <a:xfrm>
            <a:off x="5949848" y="1174275"/>
            <a:ext cx="11922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Holt Winters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4AC4314-111A-C959-E028-AAB0230E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7841" y="11217877"/>
            <a:ext cx="2193774" cy="170391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74915F82-6F41-606B-1BDD-C7827D4C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07596" y="11345643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DA6C853A-4B46-85D0-6A40-3CC7AC88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98946" y="11599694"/>
            <a:ext cx="1912839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5B2ADA-F291-51FC-301F-DEA02FCDA405}"/>
              </a:ext>
            </a:extLst>
          </p:cNvPr>
          <p:cNvGrpSpPr/>
          <p:nvPr/>
        </p:nvGrpSpPr>
        <p:grpSpPr>
          <a:xfrm>
            <a:off x="18455365" y="4084405"/>
            <a:ext cx="5626117" cy="3733800"/>
            <a:chOff x="6756570" y="2152623"/>
            <a:chExt cx="1591582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ABDCA194-7771-8E1B-34A1-DB0128C8DC9E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E286A-292C-BAB4-794E-FC6CB366B1EC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2F3F73-E32C-D398-DA63-C6AB0078316A}"/>
              </a:ext>
            </a:extLst>
          </p:cNvPr>
          <p:cNvSpPr/>
          <p:nvPr/>
        </p:nvSpPr>
        <p:spPr>
          <a:xfrm flipV="1">
            <a:off x="18806159" y="6322476"/>
            <a:ext cx="4865953" cy="58418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82FDF-24DE-E50E-AD08-059BE69F99A3}"/>
              </a:ext>
            </a:extLst>
          </p:cNvPr>
          <p:cNvSpPr txBox="1"/>
          <p:nvPr/>
        </p:nvSpPr>
        <p:spPr>
          <a:xfrm>
            <a:off x="19863672" y="7909278"/>
            <a:ext cx="3194425" cy="3247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100" dirty="0"/>
              <a:t>Exponentially decreasing in relation to the historical data</a:t>
            </a:r>
            <a:endParaRPr lang="en-US" sz="4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B57C2E-CF06-DD0D-136C-A287B613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40" y="2671610"/>
            <a:ext cx="3139712" cy="45724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C27F7B6-074A-E866-DCD3-1CD77F9548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32684" y="13115174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420E8-3EA8-60AB-9D19-4F9C703D95C1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0126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  <p:bldP spid="22" grpId="0"/>
      <p:bldP spid="25" grpId="0"/>
      <p:bldP spid="29" grpId="0"/>
      <p:bldP spid="21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3229582" y="2930952"/>
            <a:ext cx="18054540" cy="1486988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649709" y="2652760"/>
            <a:ext cx="23341255" cy="1531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92354" y="3062346"/>
            <a:ext cx="20721706" cy="5155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12681867" y="2930952"/>
            <a:ext cx="5400886" cy="10788784"/>
            <a:chOff x="8251504" y="435429"/>
            <a:chExt cx="2700443" cy="59172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50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3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617B1A-622D-4DC3-909F-3F23E8D088BD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4503D-3E31-4501-ACC1-9E54432DCB14}"/>
              </a:ext>
            </a:extLst>
          </p:cNvPr>
          <p:cNvGrpSpPr/>
          <p:nvPr/>
        </p:nvGrpSpPr>
        <p:grpSpPr>
          <a:xfrm>
            <a:off x="6487671" y="2930952"/>
            <a:ext cx="5845672" cy="10897274"/>
            <a:chOff x="4692221" y="359569"/>
            <a:chExt cx="2922836" cy="545730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7E04C9-A934-4BBF-93A0-2A48D7BB8F9B}"/>
                </a:ext>
              </a:extLst>
            </p:cNvPr>
            <p:cNvSpPr/>
            <p:nvPr/>
          </p:nvSpPr>
          <p:spPr>
            <a:xfrm>
              <a:off x="4692221" y="2969421"/>
              <a:ext cx="2922836" cy="2769377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D0F899-833F-420E-82CB-CA929109DE37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6746E8F-9175-45A0-A65A-11E5F0492B2D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2897699-3D79-4867-97B6-52C3DCD0AE86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008000"/>
              </a:soli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2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F36B1-C983-4D8D-A2BC-2325985467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73196" y="1128826"/>
              <a:ext cx="27168" cy="1892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52D426-5001-48C3-B633-FA67C69E28CE}"/>
                </a:ext>
              </a:extLst>
            </p:cNvPr>
            <p:cNvSpPr/>
            <p:nvPr/>
          </p:nvSpPr>
          <p:spPr>
            <a:xfrm>
              <a:off x="5240075" y="5745873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9F264B7-FAB8-4337-8D9F-01D2ABEA3A3D}"/>
                </a:ext>
              </a:extLst>
            </p:cNvPr>
            <p:cNvSpPr txBox="1"/>
            <p:nvPr/>
          </p:nvSpPr>
          <p:spPr>
            <a:xfrm>
              <a:off x="5540593" y="3920004"/>
              <a:ext cx="92366" cy="253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46703" y="2751280"/>
            <a:ext cx="5906350" cy="11076946"/>
            <a:chOff x="1015873" y="400287"/>
            <a:chExt cx="2953175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015873" y="3247939"/>
              <a:ext cx="2953175" cy="2762532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solidFill>
                <a:schemeClr val="tx1"/>
              </a:soli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/>
                  <a:t>1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2344668" y="1169544"/>
              <a:ext cx="45719" cy="2159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56C09-9D0F-2167-D2DA-8E1B0C2AE659}"/>
              </a:ext>
            </a:extLst>
          </p:cNvPr>
          <p:cNvSpPr txBox="1"/>
          <p:nvPr/>
        </p:nvSpPr>
        <p:spPr>
          <a:xfrm>
            <a:off x="578771" y="8455505"/>
            <a:ext cx="50422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dirty="0"/>
          </a:p>
          <a:p>
            <a:pPr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Autoregressive integrated moving average Model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2E86E3-38D1-DA98-D322-D96527B5382F}"/>
              </a:ext>
            </a:extLst>
          </p:cNvPr>
          <p:cNvSpPr txBox="1"/>
          <p:nvPr/>
        </p:nvSpPr>
        <p:spPr>
          <a:xfrm>
            <a:off x="12906837" y="9330409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Predict future values based on past values</a:t>
            </a:r>
            <a:r>
              <a:rPr lang="en-US" sz="3600" dirty="0"/>
              <a:t>.</a:t>
            </a:r>
            <a:endParaRPr lang="en-US" sz="3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ED4092-2D12-9502-D78B-96548CE4A3F6}"/>
              </a:ext>
            </a:extLst>
          </p:cNvPr>
          <p:cNvSpPr txBox="1"/>
          <p:nvPr/>
        </p:nvSpPr>
        <p:spPr>
          <a:xfrm>
            <a:off x="7154242" y="9183420"/>
            <a:ext cx="4607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Time series analysis for modeling and forecasting</a:t>
            </a:r>
          </a:p>
          <a:p>
            <a:endParaRPr lang="en-US" sz="6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DE34FA-11CC-CB2D-42D2-959E1A350DE7}"/>
              </a:ext>
            </a:extLst>
          </p:cNvPr>
          <p:cNvSpPr txBox="1"/>
          <p:nvPr/>
        </p:nvSpPr>
        <p:spPr>
          <a:xfrm>
            <a:off x="2085116" y="264044"/>
            <a:ext cx="20201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000" dirty="0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Auto-Regressive Integrative Moving Average(ARIMA)</a:t>
            </a:r>
            <a:endParaRPr lang="en-US" sz="6000" dirty="0">
              <a:latin typeface="Arial" panose="020B0604020202020204" pitchFamily="34" charset="0"/>
              <a:ea typeface="Nirmala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08430-FA12-8CC3-D2C8-43A3E9614F7C}"/>
              </a:ext>
            </a:extLst>
          </p:cNvPr>
          <p:cNvGrpSpPr/>
          <p:nvPr/>
        </p:nvGrpSpPr>
        <p:grpSpPr>
          <a:xfrm>
            <a:off x="18756062" y="2815573"/>
            <a:ext cx="5400886" cy="10788784"/>
            <a:chOff x="8251504" y="435429"/>
            <a:chExt cx="2700443" cy="591723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DA789E-ED11-B27B-5110-CA6B679B0A38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257F18-A84B-1552-5806-86845CDF0D81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5326D7-E271-97D8-3AEC-6F8220FFDA48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D88DE96-0511-37E9-5C05-8735B4D2CFCB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4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78D893-1672-C94C-B0AE-61742A43141E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9DDFB5-BF3B-0068-1536-521704B60D59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966A00-C021-3166-64C0-66684E5EC5B0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DB29E6-5881-1777-DA78-024B5D24D107}"/>
              </a:ext>
            </a:extLst>
          </p:cNvPr>
          <p:cNvSpPr txBox="1"/>
          <p:nvPr/>
        </p:nvSpPr>
        <p:spPr>
          <a:xfrm>
            <a:off x="19061528" y="8808171"/>
            <a:ext cx="497860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Using</a:t>
            </a:r>
          </a:p>
          <a:p>
            <a:pPr lvl="0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the public single-direction time request on a periodic basis</a:t>
            </a:r>
            <a:endParaRPr lang="en-US" sz="4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0461B-0F07-F559-C4B5-F9FE2FC6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862" y="1518389"/>
            <a:ext cx="3139712" cy="61577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F023EC-8AA7-363C-85C7-0E25915B8D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52B124-BCAB-2964-3797-1D7F7F2E6D9A}"/>
              </a:ext>
            </a:extLst>
          </p:cNvPr>
          <p:cNvSpPr/>
          <p:nvPr/>
        </p:nvSpPr>
        <p:spPr>
          <a:xfrm>
            <a:off x="11761543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83700691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3229582" y="2930952"/>
            <a:ext cx="18054540" cy="1486988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649709" y="2652760"/>
            <a:ext cx="23341255" cy="1531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825473" y="3126542"/>
            <a:ext cx="20721706" cy="5155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12681867" y="2930952"/>
            <a:ext cx="5400886" cy="10788784"/>
            <a:chOff x="8251504" y="435429"/>
            <a:chExt cx="2700443" cy="59172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50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3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617B1A-622D-4DC3-909F-3F23E8D088BD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4503D-3E31-4501-ACC1-9E54432DCB14}"/>
              </a:ext>
            </a:extLst>
          </p:cNvPr>
          <p:cNvGrpSpPr/>
          <p:nvPr/>
        </p:nvGrpSpPr>
        <p:grpSpPr>
          <a:xfrm>
            <a:off x="6487671" y="2930952"/>
            <a:ext cx="5845672" cy="10897274"/>
            <a:chOff x="4692221" y="359569"/>
            <a:chExt cx="2922836" cy="545730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7E04C9-A934-4BBF-93A0-2A48D7BB8F9B}"/>
                </a:ext>
              </a:extLst>
            </p:cNvPr>
            <p:cNvSpPr/>
            <p:nvPr/>
          </p:nvSpPr>
          <p:spPr>
            <a:xfrm>
              <a:off x="4692221" y="2969421"/>
              <a:ext cx="2922836" cy="2769377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D0F899-833F-420E-82CB-CA929109DE37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6746E8F-9175-45A0-A65A-11E5F0492B2D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2897699-3D79-4867-97B6-52C3DCD0AE86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008000"/>
              </a:soli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2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F36B1-C983-4D8D-A2BC-2325985467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73196" y="1128826"/>
              <a:ext cx="27168" cy="1892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52D426-5001-48C3-B633-FA67C69E28CE}"/>
                </a:ext>
              </a:extLst>
            </p:cNvPr>
            <p:cNvSpPr/>
            <p:nvPr/>
          </p:nvSpPr>
          <p:spPr>
            <a:xfrm>
              <a:off x="5240075" y="5745873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9F264B7-FAB8-4337-8D9F-01D2ABEA3A3D}"/>
                </a:ext>
              </a:extLst>
            </p:cNvPr>
            <p:cNvSpPr txBox="1"/>
            <p:nvPr/>
          </p:nvSpPr>
          <p:spPr>
            <a:xfrm>
              <a:off x="5540593" y="3920004"/>
              <a:ext cx="92366" cy="253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46703" y="2751280"/>
            <a:ext cx="5906350" cy="11076946"/>
            <a:chOff x="1015873" y="400287"/>
            <a:chExt cx="2953175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015873" y="3247939"/>
              <a:ext cx="2953175" cy="2762532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solidFill>
                <a:schemeClr val="tx1"/>
              </a:soli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/>
                  <a:t>1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2344668" y="1169544"/>
              <a:ext cx="45719" cy="2159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56C09-9D0F-2167-D2DA-8E1B0C2AE659}"/>
              </a:ext>
            </a:extLst>
          </p:cNvPr>
          <p:cNvSpPr txBox="1"/>
          <p:nvPr/>
        </p:nvSpPr>
        <p:spPr>
          <a:xfrm>
            <a:off x="578771" y="8645191"/>
            <a:ext cx="5042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Optimizes the training for Gradient Boosting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  <a:p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2E86E3-38D1-DA98-D322-D96527B5382F}"/>
              </a:ext>
            </a:extLst>
          </p:cNvPr>
          <p:cNvSpPr txBox="1"/>
          <p:nvPr/>
        </p:nvSpPr>
        <p:spPr>
          <a:xfrm>
            <a:off x="12906837" y="9330409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Provides parallel tree boosting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ED4092-2D12-9502-D78B-96548CE4A3F6}"/>
              </a:ext>
            </a:extLst>
          </p:cNvPr>
          <p:cNvSpPr txBox="1"/>
          <p:nvPr/>
        </p:nvSpPr>
        <p:spPr>
          <a:xfrm>
            <a:off x="6796319" y="9055474"/>
            <a:ext cx="53438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An implementation of Gradient Boosted decision trees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DE34FA-11CC-CB2D-42D2-959E1A350DE7}"/>
              </a:ext>
            </a:extLst>
          </p:cNvPr>
          <p:cNvSpPr txBox="1"/>
          <p:nvPr/>
        </p:nvSpPr>
        <p:spPr>
          <a:xfrm>
            <a:off x="5117590" y="179233"/>
            <a:ext cx="14200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Extreme Gradient Boosting (</a:t>
            </a:r>
            <a:r>
              <a:rPr lang="en-US" sz="6000" dirty="0" err="1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XGBoost</a:t>
            </a:r>
            <a:r>
              <a:rPr lang="en-US" sz="6000" dirty="0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08430-FA12-8CC3-D2C8-43A3E9614F7C}"/>
              </a:ext>
            </a:extLst>
          </p:cNvPr>
          <p:cNvGrpSpPr/>
          <p:nvPr/>
        </p:nvGrpSpPr>
        <p:grpSpPr>
          <a:xfrm>
            <a:off x="18756062" y="2815573"/>
            <a:ext cx="5400886" cy="10788784"/>
            <a:chOff x="8251504" y="435429"/>
            <a:chExt cx="2700443" cy="591723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DA789E-ED11-B27B-5110-CA6B679B0A38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257F18-A84B-1552-5806-86845CDF0D81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5326D7-E271-97D8-3AEC-6F8220FFDA48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D88DE96-0511-37E9-5C05-8735B4D2CFCB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4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78D893-1672-C94C-B0AE-61742A43141E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9DDFB5-BF3B-0068-1536-521704B60D59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966A00-C021-3166-64C0-66684E5EC5B0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DB29E6-5881-1777-DA78-024B5D24D107}"/>
              </a:ext>
            </a:extLst>
          </p:cNvPr>
          <p:cNvSpPr txBox="1"/>
          <p:nvPr/>
        </p:nvSpPr>
        <p:spPr>
          <a:xfrm>
            <a:off x="18864863" y="9435296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Capability to handle missing values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B2B3F-BA76-5601-0B28-BD22565D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818877" y="1651902"/>
            <a:ext cx="4103600" cy="44347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1A5D5C-6C9D-B87A-A8BF-25D08C1FF3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A7D7C8-81D6-4EA6-6DE4-080FC3EA3CDE}"/>
              </a:ext>
            </a:extLst>
          </p:cNvPr>
          <p:cNvSpPr/>
          <p:nvPr/>
        </p:nvSpPr>
        <p:spPr>
          <a:xfrm>
            <a:off x="11860308" y="1312174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92506432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1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3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7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49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3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5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5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C9BE7-5948-4992-8D51-1DA23A2E5BF5}"/>
              </a:ext>
            </a:extLst>
          </p:cNvPr>
          <p:cNvGrpSpPr/>
          <p:nvPr/>
        </p:nvGrpSpPr>
        <p:grpSpPr>
          <a:xfrm>
            <a:off x="12241807" y="4084405"/>
            <a:ext cx="5823765" cy="3733800"/>
            <a:chOff x="6756570" y="2152623"/>
            <a:chExt cx="1591582" cy="1866900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C900C28-FF5B-4738-B15A-DA1A556BE4A0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698EAD-E879-41D8-AB35-8B0CD1EFF0A9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>
            <a:off x="6177200" y="4111968"/>
            <a:ext cx="5613747" cy="3733800"/>
            <a:chOff x="3991395" y="2209800"/>
            <a:chExt cx="1591582" cy="1866900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97D0D-2340-453B-B506-4B82A9988164}"/>
                </a:ext>
              </a:extLst>
            </p:cNvPr>
            <p:cNvSpPr txBox="1"/>
            <p:nvPr/>
          </p:nvSpPr>
          <p:spPr>
            <a:xfrm>
              <a:off x="4322479" y="2235222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EBEE0-4492-45DE-A964-67E1F254A828}"/>
              </a:ext>
            </a:extLst>
          </p:cNvPr>
          <p:cNvGrpSpPr/>
          <p:nvPr/>
        </p:nvGrpSpPr>
        <p:grpSpPr>
          <a:xfrm>
            <a:off x="277395" y="4084405"/>
            <a:ext cx="5445027" cy="3733800"/>
            <a:chOff x="1482217" y="2235222"/>
            <a:chExt cx="1591582" cy="1866900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DC9C1CA-E5FB-4409-AB11-A6D6F244BB04}"/>
                </a:ext>
              </a:extLst>
            </p:cNvPr>
            <p:cNvSpPr/>
            <p:nvPr/>
          </p:nvSpPr>
          <p:spPr>
            <a:xfrm>
              <a:off x="1482217" y="2235222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E31D2-92C3-412D-9001-21FF69E56B85}"/>
                </a:ext>
              </a:extLst>
            </p:cNvPr>
            <p:cNvSpPr txBox="1"/>
            <p:nvPr/>
          </p:nvSpPr>
          <p:spPr>
            <a:xfrm>
              <a:off x="1843093" y="2285140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FACF65-7AA1-4442-93B4-ED26212D6CE0}"/>
              </a:ext>
            </a:extLst>
          </p:cNvPr>
          <p:cNvSpPr/>
          <p:nvPr/>
        </p:nvSpPr>
        <p:spPr>
          <a:xfrm flipV="1">
            <a:off x="677797" y="6252105"/>
            <a:ext cx="4672655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AECF6D-6C0C-4F48-8FBD-AB00305F2AC7}"/>
              </a:ext>
            </a:extLst>
          </p:cNvPr>
          <p:cNvSpPr/>
          <p:nvPr/>
        </p:nvSpPr>
        <p:spPr>
          <a:xfrm flipV="1">
            <a:off x="6571154" y="6229189"/>
            <a:ext cx="4811789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61B01-03EA-4A3C-8B61-BEC6A891C530}"/>
              </a:ext>
            </a:extLst>
          </p:cNvPr>
          <p:cNvSpPr/>
          <p:nvPr/>
        </p:nvSpPr>
        <p:spPr>
          <a:xfrm flipV="1">
            <a:off x="12647165" y="6252105"/>
            <a:ext cx="4993754" cy="58418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059CF-E439-4FFA-9F4D-8D4AEE67AF68}"/>
              </a:ext>
            </a:extLst>
          </p:cNvPr>
          <p:cNvSpPr txBox="1"/>
          <p:nvPr/>
        </p:nvSpPr>
        <p:spPr>
          <a:xfrm>
            <a:off x="1178261" y="7501741"/>
            <a:ext cx="3758781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 open-source algorithm </a:t>
            </a:r>
            <a:endParaRPr lang="en-US" sz="4000" dirty="0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3ADA-5E88-43FD-BDE6-CF9A838CCEBF}"/>
              </a:ext>
            </a:extLst>
          </p:cNvPr>
          <p:cNvSpPr txBox="1"/>
          <p:nvPr/>
        </p:nvSpPr>
        <p:spPr>
          <a:xfrm>
            <a:off x="7217532" y="7704199"/>
            <a:ext cx="3482029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 additive regression model.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669BBC-E05E-4A57-8B37-7C1ED4C4A29B}"/>
              </a:ext>
            </a:extLst>
          </p:cNvPr>
          <p:cNvSpPr txBox="1"/>
          <p:nvPr/>
        </p:nvSpPr>
        <p:spPr>
          <a:xfrm>
            <a:off x="13403179" y="7508347"/>
            <a:ext cx="3470101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Three main model components: trend, seasonality, and holidays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76034-40CD-7332-81FE-CE9EC6B64E38}"/>
              </a:ext>
            </a:extLst>
          </p:cNvPr>
          <p:cNvSpPr txBox="1"/>
          <p:nvPr/>
        </p:nvSpPr>
        <p:spPr>
          <a:xfrm>
            <a:off x="5900489" y="1119116"/>
            <a:ext cx="12417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Fira Sans Extra Condensed Medium"/>
              </a:rPr>
              <a:t> </a:t>
            </a:r>
            <a:r>
              <a:rPr lang="en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Facebook Prophet</a:t>
            </a:r>
            <a:endParaRPr lang="en-US" sz="8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4AC4314-111A-C959-E028-AAB0230E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814" y="11440188"/>
            <a:ext cx="2193774" cy="170391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74915F82-6F41-606B-1BDD-C7827D4C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28800" y="11418388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DA6C853A-4B46-85D0-6A40-3CC7AC88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79528" y="11440187"/>
            <a:ext cx="1912839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5B2ADA-F291-51FC-301F-DEA02FCDA405}"/>
              </a:ext>
            </a:extLst>
          </p:cNvPr>
          <p:cNvGrpSpPr/>
          <p:nvPr/>
        </p:nvGrpSpPr>
        <p:grpSpPr>
          <a:xfrm>
            <a:off x="18684763" y="4061124"/>
            <a:ext cx="5533406" cy="3733800"/>
            <a:chOff x="6756570" y="2152623"/>
            <a:chExt cx="1591582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ABDCA194-7771-8E1B-34A1-DB0128C8DC9E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E286A-292C-BAB4-794E-FC6CB366B1EC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2F3F73-E32C-D398-DA63-C6AB0078316A}"/>
              </a:ext>
            </a:extLst>
          </p:cNvPr>
          <p:cNvSpPr/>
          <p:nvPr/>
        </p:nvSpPr>
        <p:spPr>
          <a:xfrm flipV="1">
            <a:off x="19049320" y="6229187"/>
            <a:ext cx="4865953" cy="58418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82FDF-24DE-E50E-AD08-059BE69F99A3}"/>
              </a:ext>
            </a:extLst>
          </p:cNvPr>
          <p:cNvSpPr txBox="1"/>
          <p:nvPr/>
        </p:nvSpPr>
        <p:spPr>
          <a:xfrm>
            <a:off x="19863672" y="7909278"/>
            <a:ext cx="319442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Ability to make time series predictions with good accuracy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7F276FDD-B607-6D2C-6137-6A2AF39BEA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02339" y="11475214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E52FB5-5BD2-6967-80B7-799F321C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37" y="2512473"/>
            <a:ext cx="3139712" cy="566489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D4F18D-EC17-8FF4-604B-26E99FB253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3420E3-6520-BD8A-B632-7491568DDD1E}"/>
              </a:ext>
            </a:extLst>
          </p:cNvPr>
          <p:cNvSpPr/>
          <p:nvPr/>
        </p:nvSpPr>
        <p:spPr>
          <a:xfrm>
            <a:off x="11801339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9226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  <p:bldP spid="22" grpId="0"/>
      <p:bldP spid="25" grpId="0"/>
      <p:bldP spid="29" grpId="0"/>
      <p:bldP spid="2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" sz="8000" b="1" dirty="0"/>
              <a:t>Methodology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7" y="3570141"/>
            <a:ext cx="9956800" cy="8686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365" y="965629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4416F-1BEC-5CC8-BA14-3B0C140A9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5499" y="1747001"/>
            <a:ext cx="3139712" cy="457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4DF7AD-05F3-8F16-4640-6C0F072168BE}"/>
              </a:ext>
            </a:extLst>
          </p:cNvPr>
          <p:cNvSpPr/>
          <p:nvPr/>
        </p:nvSpPr>
        <p:spPr>
          <a:xfrm>
            <a:off x="11980465" y="12711052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5261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9914967" y="12638752"/>
            <a:ext cx="2965010" cy="1280755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F5281B-C5DA-4848-A908-31776066F6AB}"/>
              </a:ext>
            </a:extLst>
          </p:cNvPr>
          <p:cNvSpPr/>
          <p:nvPr/>
        </p:nvSpPr>
        <p:spPr>
          <a:xfrm>
            <a:off x="4171188" y="3886070"/>
            <a:ext cx="57437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  Simanta Sarker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ID: 180104010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E8E618-CDF9-4EFB-B983-9C6A21F5E65E}"/>
              </a:ext>
            </a:extLst>
          </p:cNvPr>
          <p:cNvSpPr/>
          <p:nvPr/>
        </p:nvSpPr>
        <p:spPr>
          <a:xfrm>
            <a:off x="17013405" y="4179195"/>
            <a:ext cx="51738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Jain Jannath 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  ID: 180104023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A7FFD-9691-4523-8BBD-4F489299552D}"/>
              </a:ext>
            </a:extLst>
          </p:cNvPr>
          <p:cNvSpPr/>
          <p:nvPr/>
        </p:nvSpPr>
        <p:spPr>
          <a:xfrm>
            <a:off x="16796397" y="7596302"/>
            <a:ext cx="56078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Mehedi Hasan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ID: 180104132</a:t>
            </a:r>
            <a:endParaRPr lang="en-US" sz="64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46811" y="7478082"/>
            <a:ext cx="84124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Arifa Akter 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     ID: 180104050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82674" y="624132"/>
            <a:ext cx="67425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Presented By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3993612" y="7331128"/>
            <a:ext cx="2635683" cy="312613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1" name="Oval 50"/>
          <p:cNvSpPr/>
          <p:nvPr/>
        </p:nvSpPr>
        <p:spPr>
          <a:xfrm>
            <a:off x="1438948" y="3362579"/>
            <a:ext cx="2635683" cy="312613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2" name="Oval 51"/>
          <p:cNvSpPr/>
          <p:nvPr/>
        </p:nvSpPr>
        <p:spPr>
          <a:xfrm>
            <a:off x="13975244" y="3742075"/>
            <a:ext cx="2635683" cy="312613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3" name="Oval 52"/>
          <p:cNvSpPr/>
          <p:nvPr/>
        </p:nvSpPr>
        <p:spPr>
          <a:xfrm>
            <a:off x="1535505" y="7141227"/>
            <a:ext cx="2635683" cy="312613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C6A2B-E52B-789C-C72E-7EEE3D43A2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04248" y="163565"/>
            <a:ext cx="1828800" cy="1779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64CF0-387D-B54F-4058-0099D414C8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42" y="11460420"/>
            <a:ext cx="2246811" cy="2045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1E0C2-7449-0941-7296-CD3203330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2144" y="1947571"/>
            <a:ext cx="3139712" cy="457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D39652-2F7F-239E-0795-584FDF223DBC}"/>
              </a:ext>
            </a:extLst>
          </p:cNvPr>
          <p:cNvSpPr/>
          <p:nvPr/>
        </p:nvSpPr>
        <p:spPr>
          <a:xfrm>
            <a:off x="12409714" y="12995943"/>
            <a:ext cx="627017" cy="457240"/>
          </a:xfrm>
          <a:prstGeom prst="ellipse">
            <a:avLst/>
          </a:prstGeom>
          <a:noFill/>
          <a:ln w="63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320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9" grpId="0"/>
      <p:bldP spid="32" grpId="0"/>
      <p:bldP spid="39" grpId="0" animBg="1"/>
      <p:bldP spid="51" grpId="0" animBg="1"/>
      <p:bldP spid="52" grpId="0" animBg="1"/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035162" y="1198728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days(JAPAN).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D41E5-55D4-3BBD-1BA3-D0A4FD5CB0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E6A82C-0812-C9B1-7E15-794E53EC3C94}"/>
              </a:ext>
            </a:extLst>
          </p:cNvPr>
          <p:cNvSpPr/>
          <p:nvPr/>
        </p:nvSpPr>
        <p:spPr>
          <a:xfrm>
            <a:off x="11828244" y="1313943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FC01D-5B03-E1CD-9219-6ACE2F7E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28"/>
            <a:ext cx="24383999" cy="101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0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419528" y="11871489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(JAPAN).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3" y="1550503"/>
            <a:ext cx="7598433" cy="440360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59" y="1550503"/>
            <a:ext cx="7598433" cy="440360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2" y="7007072"/>
            <a:ext cx="8435009" cy="420426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86" y="7007072"/>
            <a:ext cx="8932814" cy="420426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267" y="1550504"/>
            <a:ext cx="7143750" cy="4403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3A2C7-DDB9-9C6D-A4F4-EE93144112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8D5059-F604-2F30-EF74-80E2514D126D}"/>
              </a:ext>
            </a:extLst>
          </p:cNvPr>
          <p:cNvSpPr/>
          <p:nvPr/>
        </p:nvSpPr>
        <p:spPr>
          <a:xfrm>
            <a:off x="11825188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23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77701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 (e) Prophet(without Holiday) (INDIA).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83" y="1573294"/>
            <a:ext cx="7598433" cy="435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6559" y="1582752"/>
            <a:ext cx="7598433" cy="433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823" y="7007072"/>
            <a:ext cx="7843587" cy="420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0203" y="7007072"/>
            <a:ext cx="7895979" cy="420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791456"/>
            <a:ext cx="7143750" cy="3921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57915-137A-AB7E-EFBD-E278A2A4CB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7C8C4B-5911-8324-33EE-81A71CEE7592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30145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36594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PAKISTAN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33C09-0574-0F31-58C7-E787441F4E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C3B0CF-38BA-3E86-35B9-D7EE39101A76}"/>
              </a:ext>
            </a:extLst>
          </p:cNvPr>
          <p:cNvSpPr/>
          <p:nvPr/>
        </p:nvSpPr>
        <p:spPr>
          <a:xfrm>
            <a:off x="1183459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FF49B-E672-222F-6F43-9F1E5E0CC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3499"/>
            <a:ext cx="24383999" cy="100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33055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(ITALY).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35" y="1608752"/>
            <a:ext cx="7537329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6559" y="1583725"/>
            <a:ext cx="7598433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401" y="7023187"/>
            <a:ext cx="7432431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1977" y="7023187"/>
            <a:ext cx="7432431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713491"/>
            <a:ext cx="7143750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1638-C358-1234-399B-4A5834DF32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883931-78F5-D2EE-9C2D-E214DC8B1745}"/>
              </a:ext>
            </a:extLst>
          </p:cNvPr>
          <p:cNvSpPr/>
          <p:nvPr/>
        </p:nvSpPr>
        <p:spPr>
          <a:xfrm>
            <a:off x="11822268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45963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962275" y="11835599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BANGLADESH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7DDA2-F047-D51E-2C4B-0FB46E2612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001E8E-9B42-CD4C-8350-78621E41ECB6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A8743-384C-364F-87E1-707FCDC4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0847"/>
            <a:ext cx="24383999" cy="102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8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867468" y="11925658"/>
            <a:ext cx="1864906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(BANGLADESH).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08752"/>
            <a:ext cx="7450921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23187"/>
            <a:ext cx="7407106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4639" y="7023187"/>
            <a:ext cx="7407106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914C6-4ACC-C2A5-291E-F7A4FE767B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1219D2-47D1-E7A8-BBF8-653392332FF2}"/>
              </a:ext>
            </a:extLst>
          </p:cNvPr>
          <p:cNvSpPr/>
          <p:nvPr/>
        </p:nvSpPr>
        <p:spPr>
          <a:xfrm>
            <a:off x="11850262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8355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84188"/>
            <a:ext cx="1805364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(GERMANY).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08752"/>
            <a:ext cx="7450921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23187"/>
            <a:ext cx="7407106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4639" y="7023187"/>
            <a:ext cx="7407106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F7EE7-D172-C382-8720-913E14F1A1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69238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9BF71A-2A9F-8AA0-EDD3-738C31D99F4D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8361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858381" y="11936211"/>
            <a:ext cx="1905478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 (c)XGBOOST (d) Prophet(with Holiday), and(e) Prophet(without Holiday) (NEW ZEALAND).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33326"/>
            <a:ext cx="7450921" cy="423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32064"/>
            <a:ext cx="7407106" cy="4154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466" y="7023187"/>
            <a:ext cx="7375452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DDACA-7CE4-2AD4-658B-5E3DF0D02C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A8C4FD-0527-FA70-9952-1B4D1F7F6373}"/>
              </a:ext>
            </a:extLst>
          </p:cNvPr>
          <p:cNvSpPr/>
          <p:nvPr/>
        </p:nvSpPr>
        <p:spPr>
          <a:xfrm>
            <a:off x="11850262" y="13112373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016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50"/>
                            </p:stCondLst>
                            <p:childTnLst>
                              <p:par>
                                <p:cTn id="5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9084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D08C0-26A0-6A87-931E-4D2A4E06D4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B0FBEE-A640-4519-7C9D-E332E2B99099}"/>
              </a:ext>
            </a:extLst>
          </p:cNvPr>
          <p:cNvSpPr/>
          <p:nvPr/>
        </p:nvSpPr>
        <p:spPr>
          <a:xfrm>
            <a:off x="11828244" y="1310142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46C5A-FD96-D788-21AA-C8AD2C1A3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2232"/>
            <a:ext cx="24384000" cy="102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"/>
          <p:cNvGrpSpPr/>
          <p:nvPr/>
        </p:nvGrpSpPr>
        <p:grpSpPr>
          <a:xfrm>
            <a:off x="5990376" y="342124"/>
            <a:ext cx="12403249" cy="1333698"/>
            <a:chOff x="0" y="-17866"/>
            <a:chExt cx="12403248" cy="1333696"/>
          </a:xfrm>
        </p:grpSpPr>
        <p:sp>
          <p:nvSpPr>
            <p:cNvPr id="137" name="Rounded Rectangle"/>
            <p:cNvSpPr/>
            <p:nvPr/>
          </p:nvSpPr>
          <p:spPr>
            <a:xfrm>
              <a:off x="0" y="0"/>
              <a:ext cx="12403248" cy="1297966"/>
            </a:xfrm>
            <a:prstGeom prst="roundRect">
              <a:avLst>
                <a:gd name="adj" fmla="val 1467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kumimoji="0" sz="32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 SemiBold"/>
              </a:endParaRPr>
            </a:p>
          </p:txBody>
        </p:sp>
        <p:sp>
          <p:nvSpPr>
            <p:cNvPr id="138" name="WHAT ARE WE GOING TO LEARN?"/>
            <p:cNvSpPr txBox="1"/>
            <p:nvPr/>
          </p:nvSpPr>
          <p:spPr>
            <a:xfrm>
              <a:off x="2872987" y="-17866"/>
              <a:ext cx="6657271" cy="1333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002135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8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Introductions</a:t>
              </a:r>
              <a:endParaRPr kumimoji="0" sz="8000" b="0" u="none" strike="noStrike" kern="0" cap="none" spc="0" normalizeH="0" baseline="0" noProof="0" dirty="0">
                <a:ln>
                  <a:noFill/>
                </a:ln>
                <a:solidFill>
                  <a:srgbClr val="00213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9882716" y="3928164"/>
            <a:ext cx="5265607" cy="5265604"/>
            <a:chOff x="0" y="0"/>
            <a:chExt cx="5265605" cy="5265602"/>
          </a:xfrm>
        </p:grpSpPr>
        <p:sp>
          <p:nvSpPr>
            <p:cNvPr id="140" name="Rounded Rectangle"/>
            <p:cNvSpPr/>
            <p:nvPr/>
          </p:nvSpPr>
          <p:spPr>
            <a:xfrm>
              <a:off x="0" y="0"/>
              <a:ext cx="5265605" cy="5265602"/>
            </a:xfrm>
            <a:prstGeom prst="roundRect">
              <a:avLst>
                <a:gd name="adj" fmla="val 2995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2614" y="389165"/>
              <a:ext cx="2352674" cy="238498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5" y="959225"/>
              <a:ext cx="924134" cy="9017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303" y="3904507"/>
              <a:ext cx="554529" cy="5410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5107" y="4541520"/>
              <a:ext cx="554529" cy="5410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0439" y="1004877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3973" y="1261394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4723" y="930176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sp>
          <p:nvSpPr>
            <p:cNvPr id="148" name="COVID-19"/>
            <p:cNvSpPr txBox="1"/>
            <p:nvPr/>
          </p:nvSpPr>
          <p:spPr>
            <a:xfrm>
              <a:off x="2581472" y="38093"/>
              <a:ext cx="102657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5D467C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200" b="0" u="none" strike="noStrike" kern="0" cap="none" spc="0" normalizeH="0" baseline="0" noProof="0" dirty="0">
                <a:ln>
                  <a:noFill/>
                </a:ln>
                <a:solidFill>
                  <a:srgbClr val="5D467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1803178" y="8851562"/>
            <a:ext cx="3911874" cy="3930987"/>
            <a:chOff x="2719362" y="-88849"/>
            <a:chExt cx="3911873" cy="306919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4" name="Rounded Rectangle"/>
            <p:cNvSpPr/>
            <p:nvPr/>
          </p:nvSpPr>
          <p:spPr>
            <a:xfrm>
              <a:off x="2719362" y="-88849"/>
              <a:ext cx="3911873" cy="3069195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65" name="TextBox 24"/>
            <p:cNvSpPr txBox="1"/>
            <p:nvPr/>
          </p:nvSpPr>
          <p:spPr>
            <a:xfrm>
              <a:off x="2808591" y="750293"/>
              <a:ext cx="3542659" cy="206209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Impacting on people of all ages, creating severe diseases</a:t>
              </a:r>
            </a:p>
          </p:txBody>
        </p:sp>
        <p:sp>
          <p:nvSpPr>
            <p:cNvPr id="167" name="2"/>
            <p:cNvSpPr txBox="1"/>
            <p:nvPr/>
          </p:nvSpPr>
          <p:spPr>
            <a:xfrm>
              <a:off x="4132797" y="-43090"/>
              <a:ext cx="993401" cy="56070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3</a:t>
              </a:r>
              <a:endParaRPr kumimoji="0" sz="4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19282738" y="8856469"/>
            <a:ext cx="4073187" cy="3926080"/>
            <a:chOff x="851013" y="4203"/>
            <a:chExt cx="4073186" cy="336271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71" name="Rounded Rectangle"/>
            <p:cNvSpPr/>
            <p:nvPr/>
          </p:nvSpPr>
          <p:spPr>
            <a:xfrm>
              <a:off x="851013" y="4203"/>
              <a:ext cx="4073186" cy="3362710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72" name="TextBox 24"/>
            <p:cNvSpPr txBox="1"/>
            <p:nvPr/>
          </p:nvSpPr>
          <p:spPr>
            <a:xfrm>
              <a:off x="1116276" y="1020554"/>
              <a:ext cx="3542659" cy="206209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0" lvl="0" indent="0">
                <a:buClrTx/>
                <a:buSzTx/>
              </a:pPr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Innovative methods, for analyzing the Covid-19 data</a:t>
              </a:r>
            </a:p>
          </p:txBody>
        </p:sp>
        <p:sp>
          <p:nvSpPr>
            <p:cNvPr id="174" name="5"/>
            <p:cNvSpPr txBox="1"/>
            <p:nvPr/>
          </p:nvSpPr>
          <p:spPr>
            <a:xfrm>
              <a:off x="2720419" y="204831"/>
              <a:ext cx="387927" cy="61509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4</a:t>
              </a:r>
              <a:endParaRPr kumimoji="0" sz="4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765351" y="2469411"/>
            <a:ext cx="4073187" cy="3555927"/>
            <a:chOff x="2691852" y="-1"/>
            <a:chExt cx="4073186" cy="3555926"/>
          </a:xfrm>
        </p:grpSpPr>
        <p:sp>
          <p:nvSpPr>
            <p:cNvPr id="176" name="Rounded Rectangle"/>
            <p:cNvSpPr/>
            <p:nvPr/>
          </p:nvSpPr>
          <p:spPr>
            <a:xfrm>
              <a:off x="2691852" y="-1"/>
              <a:ext cx="4073186" cy="3555926"/>
            </a:xfrm>
            <a:prstGeom prst="roundRect">
              <a:avLst>
                <a:gd name="adj" fmla="val 6207"/>
              </a:avLst>
            </a:prstGeom>
            <a:solidFill>
              <a:srgbClr val="BFE0F5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77" name="TextBox 24"/>
            <p:cNvSpPr txBox="1"/>
            <p:nvPr/>
          </p:nvSpPr>
          <p:spPr>
            <a:xfrm>
              <a:off x="2792373" y="980459"/>
              <a:ext cx="3542659" cy="2062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Coronavirus (COVID-19), a global pandemic of today's era</a:t>
              </a:r>
            </a:p>
          </p:txBody>
        </p:sp>
        <p:sp>
          <p:nvSpPr>
            <p:cNvPr id="179" name="1"/>
            <p:cNvSpPr txBox="1"/>
            <p:nvPr/>
          </p:nvSpPr>
          <p:spPr>
            <a:xfrm>
              <a:off x="4502845" y="167942"/>
              <a:ext cx="46909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1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9384596" y="2303099"/>
            <a:ext cx="4073187" cy="3722239"/>
            <a:chOff x="889113" y="-79739"/>
            <a:chExt cx="4073186" cy="314436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3" name="Rounded Rectangle"/>
            <p:cNvSpPr/>
            <p:nvPr/>
          </p:nvSpPr>
          <p:spPr>
            <a:xfrm>
              <a:off x="889113" y="-79739"/>
              <a:ext cx="4073186" cy="3144364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84" name="TextBox 24"/>
            <p:cNvSpPr txBox="1"/>
            <p:nvPr/>
          </p:nvSpPr>
          <p:spPr>
            <a:xfrm>
              <a:off x="1495806" y="885858"/>
              <a:ext cx="3214222" cy="158596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0A1931"/>
                  </a:solidFill>
                  <a:effectLst/>
                  <a:uLnTx/>
                  <a:uFillTx/>
                  <a:latin typeface="Fira Sans"/>
                  <a:cs typeface="Arial"/>
                  <a:sym typeface="Arial"/>
                </a:rPr>
                <a:t>Havocking on the economy and society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cap="all">
                  <a:solidFill>
                    <a:srgbClr val="FFFFFF"/>
                  </a:solidFill>
                </a:defRPr>
              </a:pPr>
              <a:endParaRPr kumimoji="0" sz="2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86" name="6"/>
            <p:cNvSpPr txBox="1"/>
            <p:nvPr/>
          </p:nvSpPr>
          <p:spPr>
            <a:xfrm>
              <a:off x="2599230" y="302692"/>
              <a:ext cx="652949" cy="4585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2</a:t>
              </a:r>
              <a:endParaRPr kumimoji="0" sz="3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5AACE32-90BF-E3D6-2F7C-488D37845AFF}"/>
              </a:ext>
            </a:extLst>
          </p:cNvPr>
          <p:cNvCxnSpPr>
            <a:cxnSpLocks/>
            <a:stCxn id="176" idx="3"/>
            <a:endCxn id="140" idx="1"/>
          </p:cNvCxnSpPr>
          <p:nvPr/>
        </p:nvCxnSpPr>
        <p:spPr>
          <a:xfrm>
            <a:off x="5838538" y="4247375"/>
            <a:ext cx="4044178" cy="2313591"/>
          </a:xfrm>
          <a:prstGeom prst="bentConnector3">
            <a:avLst/>
          </a:prstGeom>
          <a:ln w="63500" cap="sq">
            <a:solidFill>
              <a:srgbClr val="7030A0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9108514-3AD1-45A3-DE9B-75C6D3DE7F6E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5715052" y="7495641"/>
            <a:ext cx="4134416" cy="3321415"/>
          </a:xfrm>
          <a:prstGeom prst="bentConnector3">
            <a:avLst/>
          </a:prstGeom>
          <a:noFill/>
          <a:ln w="635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B7B0068-8EBB-D4BE-9AD5-D5A44C8F8D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5075" y="4164217"/>
            <a:ext cx="4134418" cy="2311227"/>
          </a:xfrm>
          <a:prstGeom prst="bentConnector3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D7478A1-03C1-6F4F-D22D-1727AB422450}"/>
              </a:ext>
            </a:extLst>
          </p:cNvPr>
          <p:cNvCxnSpPr>
            <a:cxnSpLocks/>
          </p:cNvCxnSpPr>
          <p:nvPr/>
        </p:nvCxnSpPr>
        <p:spPr>
          <a:xfrm rot="10800000">
            <a:off x="15148323" y="7495642"/>
            <a:ext cx="4101171" cy="3572409"/>
          </a:xfrm>
          <a:prstGeom prst="bentConnector3">
            <a:avLst/>
          </a:prstGeom>
          <a:noFill/>
          <a:ln w="635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BB8315-0361-07B2-7A86-892A22F75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638" y="6511374"/>
            <a:ext cx="4438273" cy="3023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D331D3-813B-0C17-C372-785FA288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109" y="1675822"/>
            <a:ext cx="3139712" cy="457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6CF19-04B5-6FA2-6026-C090332638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C2583-BD50-E0F6-3299-014B60969280}"/>
              </a:ext>
            </a:extLst>
          </p:cNvPr>
          <p:cNvSpPr/>
          <p:nvPr/>
        </p:nvSpPr>
        <p:spPr>
          <a:xfrm>
            <a:off x="11800708" y="13120048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7854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3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50"/>
                            </p:stCondLst>
                            <p:childTnLst>
                              <p:par>
                                <p:cTn id="3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7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800"/>
                            </p:stCondLst>
                            <p:childTnLst>
                              <p:par>
                                <p:cTn id="4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900" dirty="0"/>
              <a:t>Summary</a:t>
            </a:r>
            <a:r>
              <a:rPr lang="en-US" dirty="0"/>
              <a:t>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5381243" y="2488025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JAPAN: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outperforms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performs the worst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C9EB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381243" y="4875094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INDIA: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performs better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is the weakest performer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058593" y="9862344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ITALY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holiday impact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model produces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a poor result.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5442713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PAKISTAN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Holt-Winters is the weakest performer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51C2-2EA0-D1BE-F8C7-14D314E76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0572983" y="1554878"/>
            <a:ext cx="3139712" cy="4810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43FE3-BB2E-2129-62C4-DE3CC693C3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DD7A8-F6F1-C1FE-EA91-9CC7AC94EE14}"/>
              </a:ext>
            </a:extLst>
          </p:cNvPr>
          <p:cNvSpPr/>
          <p:nvPr/>
        </p:nvSpPr>
        <p:spPr>
          <a:xfrm>
            <a:off x="11879089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4466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Summary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4409296" y="2451372"/>
            <a:ext cx="1494427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BANGLADESH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holiday impact and Holt-winters outperform all other models 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no holiday impact produces poor results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DCEC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937834" y="4899170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GERMANY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Facebook Prophet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similar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684529" y="9768443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FRANCE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and Holt-winters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and without holiday impact produces similar results.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6089371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NEW ZEALAND: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with holiday impact and ARIMA produce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0FADB-E9E3-2FF9-9C6A-D3B431102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0622144" y="1504335"/>
            <a:ext cx="3139712" cy="4879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9A4AA-F106-ECEB-E474-EE1C9CC07A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69930" y="12609076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2F5618-D96D-F7B9-57D9-57860773B84B}"/>
              </a:ext>
            </a:extLst>
          </p:cNvPr>
          <p:cNvSpPr/>
          <p:nvPr/>
        </p:nvSpPr>
        <p:spPr>
          <a:xfrm>
            <a:off x="11917709" y="12559062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91076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Analysis (Death Cases)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8004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death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JAPAN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B80A7-C8D4-C0D1-A632-9CE6CF7851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92A8D6-94C8-FC26-7F2C-8D19D938F46E}"/>
              </a:ext>
            </a:extLst>
          </p:cNvPr>
          <p:cNvSpPr/>
          <p:nvPr/>
        </p:nvSpPr>
        <p:spPr>
          <a:xfrm>
            <a:off x="11828244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1A951-3288-3176-7032-A9F07F1B4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7173"/>
            <a:ext cx="24384000" cy="101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307758" y="11870412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death Cases Prediction using (a) ARIMA,(b) Holt-Winters, (c)XGBOOST (d) Prophet(with Holiday), and(e) Prophet(without Holiday) (JAPAN).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12" y="1550503"/>
            <a:ext cx="7448574" cy="4403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1488" y="1529238"/>
            <a:ext cx="7448574" cy="4403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70" y="7007072"/>
            <a:ext cx="7413292" cy="420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9434" y="7007072"/>
            <a:ext cx="6937517" cy="420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640610"/>
            <a:ext cx="7143750" cy="4223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87C18-5EC2-881D-D4D5-72C103D35B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EA922E-4491-ED35-F53B-C0B2FC2D8DE5}"/>
              </a:ext>
            </a:extLst>
          </p:cNvPr>
          <p:cNvSpPr/>
          <p:nvPr/>
        </p:nvSpPr>
        <p:spPr>
          <a:xfrm>
            <a:off x="11828244" y="1311037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02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44221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death Cases Prediction using (a) ARIMA,(b) Holt-Winters, (c)XGBOOST (d) Prophet(with Holiday), and(e) Prophet(without Holiday) (INDIA).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12" y="1609427"/>
            <a:ext cx="744857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1488" y="1576430"/>
            <a:ext cx="7448574" cy="4351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70" y="7012485"/>
            <a:ext cx="7413292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9434" y="7015664"/>
            <a:ext cx="6937517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665476"/>
            <a:ext cx="7143750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8CF7C-EF0E-E366-555A-8495F2AA46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805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08051E-675D-1B25-E079-90E71CCBFF77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4518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58776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death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PAKISTAN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84982-2205-6D1C-A121-8DF4721903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296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D3DB04-44F3-7C8C-466F-3E5704B016F0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13DA2-7D2C-18B4-38E3-83D40FF8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27"/>
            <a:ext cx="24384000" cy="98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5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42107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(ITALY).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102" y="1609427"/>
            <a:ext cx="736219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343" y="1576430"/>
            <a:ext cx="7360863" cy="4351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8697" y="7012485"/>
            <a:ext cx="7387837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8338" y="7015664"/>
            <a:ext cx="6899709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4328" y="1665476"/>
            <a:ext cx="7059628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4A9FC-CC83-A138-A3D8-5062A879AC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A2A33C-2442-D276-074F-48751B97AF4D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36601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7000875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3751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lang="en-US" sz="3600" b="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BANGLADESH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157BF-D7B7-6A6A-F980-98CDF66AA2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BCB589-1F8D-E21E-EC07-8857F51F9536}"/>
              </a:ext>
            </a:extLst>
          </p:cNvPr>
          <p:cNvSpPr/>
          <p:nvPr/>
        </p:nvSpPr>
        <p:spPr>
          <a:xfrm>
            <a:off x="11828244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2D679-1270-1921-9FE7-DD6AAE3E5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7293"/>
            <a:ext cx="24384000" cy="9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5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918030"/>
            <a:ext cx="1860191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(BANGLADESH).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09427"/>
            <a:ext cx="727581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343" y="1584379"/>
            <a:ext cx="7360863" cy="433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423" y="7012485"/>
            <a:ext cx="7362384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7241" y="7015664"/>
            <a:ext cx="6861902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6388" y="1665476"/>
            <a:ext cx="6975508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FAA34-E965-0BAD-B26F-338250A454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47EA54-482F-E1A6-4BE4-B45757A976DA}"/>
              </a:ext>
            </a:extLst>
          </p:cNvPr>
          <p:cNvSpPr/>
          <p:nvPr/>
        </p:nvSpPr>
        <p:spPr>
          <a:xfrm>
            <a:off x="11828244" y="1311037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4066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850805"/>
            <a:ext cx="1860191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(GERMANY).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34569"/>
            <a:ext cx="7275814" cy="4235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8788" y="1584379"/>
            <a:ext cx="7333972" cy="433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423" y="7034983"/>
            <a:ext cx="7362384" cy="4148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7241" y="7055303"/>
            <a:ext cx="6861902" cy="4107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6388" y="1721979"/>
            <a:ext cx="6975508" cy="4060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DE0AA-6448-576F-9745-23F3FA52C1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06192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287EAA-93F1-1105-9E75-3A7BCDAE3917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31684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"/>
          <p:cNvGrpSpPr/>
          <p:nvPr/>
        </p:nvGrpSpPr>
        <p:grpSpPr>
          <a:xfrm>
            <a:off x="1428416" y="12315300"/>
            <a:ext cx="2496228" cy="995768"/>
            <a:chOff x="1128406" y="0"/>
            <a:chExt cx="2496227" cy="995766"/>
          </a:xfrm>
        </p:grpSpPr>
        <p:sp>
          <p:nvSpPr>
            <p:cNvPr id="260" name="Line"/>
            <p:cNvSpPr/>
            <p:nvPr/>
          </p:nvSpPr>
          <p:spPr>
            <a:xfrm flipV="1">
              <a:off x="3624632" y="255439"/>
              <a:ext cx="1" cy="48488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Line"/>
            <p:cNvSpPr/>
            <p:nvPr/>
          </p:nvSpPr>
          <p:spPr>
            <a:xfrm flipV="1">
              <a:off x="1128406" y="255439"/>
              <a:ext cx="1" cy="48488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2" name="ministry-and-health-family-welfare.png" descr="ministry-and-health-family-welfare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04920" y="0"/>
              <a:ext cx="1964860" cy="995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"/>
          <p:cNvGrpSpPr/>
          <p:nvPr/>
        </p:nvGrpSpPr>
        <p:grpSpPr>
          <a:xfrm>
            <a:off x="22406114" y="1626421"/>
            <a:ext cx="2098870" cy="1540535"/>
            <a:chOff x="0" y="2516"/>
            <a:chExt cx="2098868" cy="1540533"/>
          </a:xfrm>
        </p:grpSpPr>
        <p:sp>
          <p:nvSpPr>
            <p:cNvPr id="264" name="06"/>
            <p:cNvSpPr/>
            <p:nvPr/>
          </p:nvSpPr>
          <p:spPr>
            <a:xfrm>
              <a:off x="828868" y="2730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pic>
          <p:nvPicPr>
            <p:cNvPr id="265" name="Image" descr="Image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2516"/>
              <a:ext cx="554528" cy="54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1" name="Group"/>
          <p:cNvGrpSpPr/>
          <p:nvPr/>
        </p:nvGrpSpPr>
        <p:grpSpPr>
          <a:xfrm>
            <a:off x="-50800" y="639919"/>
            <a:ext cx="24434800" cy="1333698"/>
            <a:chOff x="0" y="-1916449"/>
            <a:chExt cx="24434800" cy="7390151"/>
          </a:xfrm>
        </p:grpSpPr>
        <p:sp>
          <p:nvSpPr>
            <p:cNvPr id="267" name="Rectangle"/>
            <p:cNvSpPr/>
            <p:nvPr/>
          </p:nvSpPr>
          <p:spPr>
            <a:xfrm>
              <a:off x="0" y="0"/>
              <a:ext cx="24434800" cy="4245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SESSION 2"/>
            <p:cNvSpPr txBox="1"/>
            <p:nvPr/>
          </p:nvSpPr>
          <p:spPr>
            <a:xfrm>
              <a:off x="9315968" y="-1916449"/>
              <a:ext cx="5802872" cy="739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12750">
                <a:defRPr sz="10000">
                  <a:solidFill>
                    <a:srgbClr val="002135"/>
                  </a:solidFill>
                </a:defRPr>
              </a:lvl1pPr>
            </a:lstStyle>
            <a:p>
              <a:r>
                <a:rPr lang="en-US" sz="8000" dirty="0">
                  <a:latin typeface="Arial" panose="020B0604020202020204" pitchFamily="34" charset="0"/>
                  <a:cs typeface="Arial" panose="020B0604020202020204" pitchFamily="34" charset="0"/>
                </a:rPr>
                <a:t>Motivations</a:t>
              </a:r>
              <a:endParaRPr sz="8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637179" y="9362965"/>
            <a:ext cx="8903061" cy="3125643"/>
            <a:chOff x="0" y="3355233"/>
            <a:chExt cx="5286336" cy="2523889"/>
          </a:xfrm>
          <a:solidFill>
            <a:srgbClr val="C9EBFF"/>
          </a:solidFill>
        </p:grpSpPr>
        <p:sp>
          <p:nvSpPr>
            <p:cNvPr id="282" name="Rounded Rectangle"/>
            <p:cNvSpPr/>
            <p:nvPr/>
          </p:nvSpPr>
          <p:spPr>
            <a:xfrm>
              <a:off x="0" y="3355233"/>
              <a:ext cx="5286336" cy="2523889"/>
            </a:xfrm>
            <a:prstGeom prst="roundRect">
              <a:avLst>
                <a:gd name="adj" fmla="val 7548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RESPIRATORY…"/>
            <p:cNvSpPr txBox="1"/>
            <p:nvPr/>
          </p:nvSpPr>
          <p:spPr>
            <a:xfrm>
              <a:off x="1155104" y="4327234"/>
              <a:ext cx="3925492" cy="60181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r>
                <a:rPr lang="en-US" sz="4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on economy</a:t>
              </a:r>
              <a:endParaRPr sz="4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637178" y="4416737"/>
            <a:ext cx="8903062" cy="6067845"/>
            <a:chOff x="51326" y="-1226447"/>
            <a:chExt cx="8903061" cy="6563205"/>
          </a:xfrm>
        </p:grpSpPr>
        <p:sp>
          <p:nvSpPr>
            <p:cNvPr id="287" name="Rounded Rectangle"/>
            <p:cNvSpPr/>
            <p:nvPr/>
          </p:nvSpPr>
          <p:spPr>
            <a:xfrm>
              <a:off x="51326" y="-1226447"/>
              <a:ext cx="8903061" cy="3325045"/>
            </a:xfrm>
            <a:prstGeom prst="roundRect">
              <a:avLst>
                <a:gd name="adj" fmla="val 7548"/>
              </a:avLst>
            </a:prstGeom>
            <a:solidFill>
              <a:srgbClr val="FABE3B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ABE3B"/>
                  </a:solidFill>
                </a:defRPr>
              </a:pPr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HAND…"/>
            <p:cNvSpPr txBox="1"/>
            <p:nvPr/>
          </p:nvSpPr>
          <p:spPr>
            <a:xfrm>
              <a:off x="2591838" y="4464724"/>
              <a:ext cx="102657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BCA86C-88CB-3A9F-1A39-C5B0C20DF6B5}"/>
              </a:ext>
            </a:extLst>
          </p:cNvPr>
          <p:cNvSpPr txBox="1"/>
          <p:nvPr/>
        </p:nvSpPr>
        <p:spPr>
          <a:xfrm>
            <a:off x="2582564" y="5391600"/>
            <a:ext cx="671383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Many governments proclaimed lockdown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09DA0-ACFB-D47F-11FE-63CA42C2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5391600"/>
            <a:ext cx="1828800" cy="159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8DB0A-1F28-B09C-4D2F-FFDBC464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9943038"/>
            <a:ext cx="1749274" cy="1761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5AEEB-BC55-9948-B48E-22441E33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625" y="9030180"/>
            <a:ext cx="9035055" cy="3456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503B7-A97B-7911-34DB-539BD55AE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5464" y="4297448"/>
            <a:ext cx="9035055" cy="3261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CE078-3602-5DF7-E238-3E64C3A442FB}"/>
              </a:ext>
            </a:extLst>
          </p:cNvPr>
          <p:cNvSpPr txBox="1"/>
          <p:nvPr/>
        </p:nvSpPr>
        <p:spPr>
          <a:xfrm>
            <a:off x="15087600" y="4931330"/>
            <a:ext cx="533400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Suppling medical equipment and other things is still difficult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847137-A1ED-4A92-F7DA-C58F160D1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69755" y="4445837"/>
            <a:ext cx="2956816" cy="2920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F2E6B-FDC7-B8EA-D973-E7E7EF3ABC2F}"/>
              </a:ext>
            </a:extLst>
          </p:cNvPr>
          <p:cNvSpPr txBox="1"/>
          <p:nvPr/>
        </p:nvSpPr>
        <p:spPr>
          <a:xfrm>
            <a:off x="15486175" y="10593867"/>
            <a:ext cx="49354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Million of deaths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BA7502-E00E-4150-966B-0C2363607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1600" y="9750630"/>
            <a:ext cx="2533984" cy="2146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318E03-E946-30BB-239C-1A9D68F20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395" y="6406268"/>
            <a:ext cx="2928344" cy="2865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86041F-FE3C-1F8D-6D86-C087FA9B4C1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14329" y="124132"/>
            <a:ext cx="1792379" cy="16277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1D135-55E2-ADEC-C7E0-54FE2BC7F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7395" y="1876986"/>
            <a:ext cx="3139712" cy="4572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8FE1D-7BE9-743A-EA97-C6DA3D1BB7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D152F-FE3A-4309-30C0-9A00F8D631C0}"/>
              </a:ext>
            </a:extLst>
          </p:cNvPr>
          <p:cNvSpPr/>
          <p:nvPr/>
        </p:nvSpPr>
        <p:spPr>
          <a:xfrm>
            <a:off x="1180919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-46166"/>
            <a:ext cx="103822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939354"/>
            <a:ext cx="187013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(NEW ZEALAND).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34569"/>
            <a:ext cx="7275813" cy="4235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8788" y="1584379"/>
            <a:ext cx="7333972" cy="4335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186" y="7034983"/>
            <a:ext cx="7314858" cy="4148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2203" y="7055303"/>
            <a:ext cx="6731978" cy="4107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9901" y="1721979"/>
            <a:ext cx="6868482" cy="4060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F869A-A527-3BD1-081B-B32F4ADAAA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EF0AB2-B364-60F8-A528-2E3F8EAD688A}"/>
              </a:ext>
            </a:extLst>
          </p:cNvPr>
          <p:cNvSpPr/>
          <p:nvPr/>
        </p:nvSpPr>
        <p:spPr>
          <a:xfrm>
            <a:off x="11808340" y="13149942"/>
            <a:ext cx="714809" cy="402982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5177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7000875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39309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death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619A4-F26A-BECB-D325-1EE4A13660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296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8853D3-85BC-2631-4B0A-2E953342281B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7987B-8AFF-F4AA-A140-BD0075F9B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966"/>
            <a:ext cx="24384000" cy="101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Summary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5381243" y="2488025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JAPAN: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outperforms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Holt-Winters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performs the worst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C9EB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381243" y="4875094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INDIA: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performs better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performer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058593" y="9862344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ITALY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model produces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a poor result.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5442713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PAKISTAN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 with holiday impact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0294B-603B-524B-D8BF-23CE1B4170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EB2B7B-9F00-DBEA-FCDE-D18EB91E7717}"/>
              </a:ext>
            </a:extLst>
          </p:cNvPr>
          <p:cNvSpPr/>
          <p:nvPr/>
        </p:nvSpPr>
        <p:spPr>
          <a:xfrm>
            <a:off x="11844763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6719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50"/>
                            </p:stCondLst>
                            <p:childTnLst>
                              <p:par>
                                <p:cTn id="4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75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25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Summary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4409296" y="2451372"/>
            <a:ext cx="1494427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BANGLADESH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XGBoost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 and ARIMA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outperform all other models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Holt-winters 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produces poor results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DCEC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937834" y="4899170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GERMANY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ARIMA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produces similar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684529" y="9768443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FRANCE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and Holt-winters 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produces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poor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results.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6089371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NEW ZEALAND: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Prophet and ARIMA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produce good performance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E9D5B-7565-BAE4-DD52-F697D7CA4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604" y="1554892"/>
            <a:ext cx="3139712" cy="4543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3601-4748-0710-8044-1AEB54AFB9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40460" y="12795024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ECCAC9-9C2E-53F8-6969-008CE9D3EEA4}"/>
              </a:ext>
            </a:extLst>
          </p:cNvPr>
          <p:cNvSpPr/>
          <p:nvPr/>
        </p:nvSpPr>
        <p:spPr>
          <a:xfrm>
            <a:off x="11927667" y="12795024"/>
            <a:ext cx="746342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8397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777823C-29C9-4F8E-BCE8-DC80D71168C2}"/>
              </a:ext>
            </a:extLst>
          </p:cNvPr>
          <p:cNvSpPr/>
          <p:nvPr/>
        </p:nvSpPr>
        <p:spPr>
          <a:xfrm>
            <a:off x="4900608" y="3512698"/>
            <a:ext cx="3699732" cy="2968855"/>
          </a:xfrm>
          <a:custGeom>
            <a:avLst/>
            <a:gdLst>
              <a:gd name="connsiteX0" fmla="*/ 1555353 w 1849866"/>
              <a:gd name="connsiteY0" fmla="*/ 0 h 1160662"/>
              <a:gd name="connsiteX1" fmla="*/ 1572337 w 1849866"/>
              <a:gd name="connsiteY1" fmla="*/ 9218 h 1160662"/>
              <a:gd name="connsiteX2" fmla="*/ 1849866 w 1849866"/>
              <a:gd name="connsiteY2" fmla="*/ 531188 h 1160662"/>
              <a:gd name="connsiteX3" fmla="*/ 1849865 w 1849866"/>
              <a:gd name="connsiteY3" fmla="*/ 531188 h 1160662"/>
              <a:gd name="connsiteX4" fmla="*/ 1220391 w 1849866"/>
              <a:gd name="connsiteY4" fmla="*/ 1160662 h 1160662"/>
              <a:gd name="connsiteX5" fmla="*/ 0 w 1849866"/>
              <a:gd name="connsiteY5" fmla="*/ 1160661 h 1160662"/>
              <a:gd name="connsiteX6" fmla="*/ 70670 w 1849866"/>
              <a:gd name="connsiteY6" fmla="*/ 1044336 h 1160662"/>
              <a:gd name="connsiteX7" fmla="*/ 1430312 w 1849866"/>
              <a:gd name="connsiteY7" fmla="*/ 32151 h 1160662"/>
              <a:gd name="connsiteX8" fmla="*/ 1555353 w 1849866"/>
              <a:gd name="connsiteY8" fmla="*/ 0 h 116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9866" h="1160662">
                <a:moveTo>
                  <a:pt x="1555353" y="0"/>
                </a:moveTo>
                <a:lnTo>
                  <a:pt x="1572337" y="9218"/>
                </a:lnTo>
                <a:cubicBezTo>
                  <a:pt x="1739778" y="122339"/>
                  <a:pt x="1849866" y="313907"/>
                  <a:pt x="1849866" y="531188"/>
                </a:cubicBezTo>
                <a:lnTo>
                  <a:pt x="1849865" y="531188"/>
                </a:lnTo>
                <a:cubicBezTo>
                  <a:pt x="1849865" y="878837"/>
                  <a:pt x="1568040" y="1160662"/>
                  <a:pt x="1220391" y="1160662"/>
                </a:cubicBezTo>
                <a:lnTo>
                  <a:pt x="0" y="1160661"/>
                </a:lnTo>
                <a:lnTo>
                  <a:pt x="70670" y="1044336"/>
                </a:lnTo>
                <a:cubicBezTo>
                  <a:pt x="392259" y="568320"/>
                  <a:pt x="869960" y="206439"/>
                  <a:pt x="1430312" y="32151"/>
                </a:cubicBezTo>
                <a:lnTo>
                  <a:pt x="155535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1016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99E6EA6-6281-4046-A877-297E8C0D86F0}"/>
              </a:ext>
            </a:extLst>
          </p:cNvPr>
          <p:cNvSpPr/>
          <p:nvPr/>
        </p:nvSpPr>
        <p:spPr>
          <a:xfrm>
            <a:off x="15406892" y="3625962"/>
            <a:ext cx="3699730" cy="2968855"/>
          </a:xfrm>
          <a:custGeom>
            <a:avLst/>
            <a:gdLst>
              <a:gd name="connsiteX0" fmla="*/ 294512 w 1849865"/>
              <a:gd name="connsiteY0" fmla="*/ 0 h 1160661"/>
              <a:gd name="connsiteX1" fmla="*/ 419553 w 1849865"/>
              <a:gd name="connsiteY1" fmla="*/ 32151 h 1160661"/>
              <a:gd name="connsiteX2" fmla="*/ 1779195 w 1849865"/>
              <a:gd name="connsiteY2" fmla="*/ 1044336 h 1160661"/>
              <a:gd name="connsiteX3" fmla="*/ 1849865 w 1849865"/>
              <a:gd name="connsiteY3" fmla="*/ 1160661 h 1160661"/>
              <a:gd name="connsiteX4" fmla="*/ 629474 w 1849865"/>
              <a:gd name="connsiteY4" fmla="*/ 1160661 h 1160661"/>
              <a:gd name="connsiteX5" fmla="*/ 12789 w 1849865"/>
              <a:gd name="connsiteY5" fmla="*/ 658048 h 1160661"/>
              <a:gd name="connsiteX6" fmla="*/ 0 w 1849865"/>
              <a:gd name="connsiteY6" fmla="*/ 531187 h 1160661"/>
              <a:gd name="connsiteX7" fmla="*/ 12789 w 1849865"/>
              <a:gd name="connsiteY7" fmla="*/ 404327 h 1160661"/>
              <a:gd name="connsiteX8" fmla="*/ 277529 w 1849865"/>
              <a:gd name="connsiteY8" fmla="*/ 9218 h 1160661"/>
              <a:gd name="connsiteX9" fmla="*/ 294512 w 1849865"/>
              <a:gd name="connsiteY9" fmla="*/ 0 h 116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9865" h="1160661">
                <a:moveTo>
                  <a:pt x="294512" y="0"/>
                </a:moveTo>
                <a:lnTo>
                  <a:pt x="419553" y="32151"/>
                </a:lnTo>
                <a:cubicBezTo>
                  <a:pt x="979905" y="206439"/>
                  <a:pt x="1457606" y="568320"/>
                  <a:pt x="1779195" y="1044336"/>
                </a:cubicBezTo>
                <a:lnTo>
                  <a:pt x="1849865" y="1160661"/>
                </a:lnTo>
                <a:lnTo>
                  <a:pt x="629474" y="1160661"/>
                </a:lnTo>
                <a:cubicBezTo>
                  <a:pt x="325281" y="1160661"/>
                  <a:pt x="71485" y="944889"/>
                  <a:pt x="12789" y="658048"/>
                </a:cubicBezTo>
                <a:lnTo>
                  <a:pt x="0" y="531187"/>
                </a:lnTo>
                <a:lnTo>
                  <a:pt x="12789" y="404327"/>
                </a:lnTo>
                <a:cubicBezTo>
                  <a:pt x="46329" y="240418"/>
                  <a:pt x="143576" y="99715"/>
                  <a:pt x="277529" y="9218"/>
                </a:cubicBezTo>
                <a:lnTo>
                  <a:pt x="29451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9E74963-5D3B-4FE7-B224-4B09CB6BB259}"/>
              </a:ext>
            </a:extLst>
          </p:cNvPr>
          <p:cNvSpPr/>
          <p:nvPr/>
        </p:nvSpPr>
        <p:spPr>
          <a:xfrm>
            <a:off x="930322" y="3208936"/>
            <a:ext cx="7107504" cy="3172054"/>
          </a:xfrm>
          <a:custGeom>
            <a:avLst/>
            <a:gdLst>
              <a:gd name="connsiteX0" fmla="*/ 629474 w 3632030"/>
              <a:gd name="connsiteY0" fmla="*/ 0 h 1258947"/>
              <a:gd name="connsiteX1" fmla="*/ 3297069 w 3632030"/>
              <a:gd name="connsiteY1" fmla="*/ 0 h 1258947"/>
              <a:gd name="connsiteX2" fmla="*/ 3542089 w 3632030"/>
              <a:gd name="connsiteY2" fmla="*/ 49467 h 1258947"/>
              <a:gd name="connsiteX3" fmla="*/ 3632030 w 3632030"/>
              <a:gd name="connsiteY3" fmla="*/ 98286 h 1258947"/>
              <a:gd name="connsiteX4" fmla="*/ 3506989 w 3632030"/>
              <a:gd name="connsiteY4" fmla="*/ 130437 h 1258947"/>
              <a:gd name="connsiteX5" fmla="*/ 2147347 w 3632030"/>
              <a:gd name="connsiteY5" fmla="*/ 1142622 h 1258947"/>
              <a:gd name="connsiteX6" fmla="*/ 2076677 w 3632030"/>
              <a:gd name="connsiteY6" fmla="*/ 1258947 h 1258947"/>
              <a:gd name="connsiteX7" fmla="*/ 629474 w 3632030"/>
              <a:gd name="connsiteY7" fmla="*/ 1258947 h 1258947"/>
              <a:gd name="connsiteX8" fmla="*/ 12789 w 3632030"/>
              <a:gd name="connsiteY8" fmla="*/ 756334 h 1258947"/>
              <a:gd name="connsiteX9" fmla="*/ 0 w 3632030"/>
              <a:gd name="connsiteY9" fmla="*/ 629473 h 1258947"/>
              <a:gd name="connsiteX10" fmla="*/ 12789 w 3632030"/>
              <a:gd name="connsiteY10" fmla="*/ 502613 h 1258947"/>
              <a:gd name="connsiteX11" fmla="*/ 629474 w 3632030"/>
              <a:gd name="connsiteY11" fmla="*/ 0 h 125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2030" h="1258947">
                <a:moveTo>
                  <a:pt x="629474" y="0"/>
                </a:moveTo>
                <a:lnTo>
                  <a:pt x="3297069" y="0"/>
                </a:lnTo>
                <a:cubicBezTo>
                  <a:pt x="3383981" y="0"/>
                  <a:pt x="3466779" y="17614"/>
                  <a:pt x="3542089" y="49467"/>
                </a:cubicBezTo>
                <a:lnTo>
                  <a:pt x="3632030" y="98286"/>
                </a:lnTo>
                <a:lnTo>
                  <a:pt x="3506989" y="130437"/>
                </a:lnTo>
                <a:cubicBezTo>
                  <a:pt x="2946637" y="304725"/>
                  <a:pt x="2468936" y="666606"/>
                  <a:pt x="2147347" y="1142622"/>
                </a:cubicBezTo>
                <a:lnTo>
                  <a:pt x="2076677" y="1258947"/>
                </a:lnTo>
                <a:lnTo>
                  <a:pt x="629474" y="1258947"/>
                </a:lnTo>
                <a:cubicBezTo>
                  <a:pt x="325281" y="1258947"/>
                  <a:pt x="71485" y="1043175"/>
                  <a:pt x="12789" y="756334"/>
                </a:cubicBezTo>
                <a:lnTo>
                  <a:pt x="0" y="629473"/>
                </a:lnTo>
                <a:lnTo>
                  <a:pt x="12789" y="502613"/>
                </a:lnTo>
                <a:cubicBezTo>
                  <a:pt x="71485" y="215772"/>
                  <a:pt x="325281" y="0"/>
                  <a:pt x="62947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637848C-2470-4BE2-B334-F03D2E6A35F1}"/>
              </a:ext>
            </a:extLst>
          </p:cNvPr>
          <p:cNvSpPr/>
          <p:nvPr/>
        </p:nvSpPr>
        <p:spPr>
          <a:xfrm>
            <a:off x="15960442" y="3359066"/>
            <a:ext cx="7439349" cy="3172054"/>
          </a:xfrm>
          <a:custGeom>
            <a:avLst/>
            <a:gdLst>
              <a:gd name="connsiteX0" fmla="*/ 334962 w 3632031"/>
              <a:gd name="connsiteY0" fmla="*/ 0 h 1258948"/>
              <a:gd name="connsiteX1" fmla="*/ 3002557 w 3632031"/>
              <a:gd name="connsiteY1" fmla="*/ 0 h 1258948"/>
              <a:gd name="connsiteX2" fmla="*/ 3632031 w 3632031"/>
              <a:gd name="connsiteY2" fmla="*/ 629474 h 1258948"/>
              <a:gd name="connsiteX3" fmla="*/ 3632030 w 3632031"/>
              <a:gd name="connsiteY3" fmla="*/ 629474 h 1258948"/>
              <a:gd name="connsiteX4" fmla="*/ 3002556 w 3632031"/>
              <a:gd name="connsiteY4" fmla="*/ 1258948 h 1258948"/>
              <a:gd name="connsiteX5" fmla="*/ 1555353 w 3632031"/>
              <a:gd name="connsiteY5" fmla="*/ 1258947 h 1258948"/>
              <a:gd name="connsiteX6" fmla="*/ 1484683 w 3632031"/>
              <a:gd name="connsiteY6" fmla="*/ 1142622 h 1258948"/>
              <a:gd name="connsiteX7" fmla="*/ 125041 w 3632031"/>
              <a:gd name="connsiteY7" fmla="*/ 130437 h 1258948"/>
              <a:gd name="connsiteX8" fmla="*/ 0 w 3632031"/>
              <a:gd name="connsiteY8" fmla="*/ 98286 h 1258948"/>
              <a:gd name="connsiteX9" fmla="*/ 89942 w 3632031"/>
              <a:gd name="connsiteY9" fmla="*/ 49467 h 1258948"/>
              <a:gd name="connsiteX10" fmla="*/ 334962 w 3632031"/>
              <a:gd name="connsiteY10" fmla="*/ 0 h 125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2031" h="1258948">
                <a:moveTo>
                  <a:pt x="334962" y="0"/>
                </a:moveTo>
                <a:lnTo>
                  <a:pt x="3002557" y="0"/>
                </a:lnTo>
                <a:cubicBezTo>
                  <a:pt x="3350206" y="0"/>
                  <a:pt x="3632031" y="281825"/>
                  <a:pt x="3632031" y="629474"/>
                </a:cubicBezTo>
                <a:lnTo>
                  <a:pt x="3632030" y="629474"/>
                </a:lnTo>
                <a:cubicBezTo>
                  <a:pt x="3632030" y="977123"/>
                  <a:pt x="3350205" y="1258948"/>
                  <a:pt x="3002556" y="1258948"/>
                </a:cubicBezTo>
                <a:lnTo>
                  <a:pt x="1555353" y="1258947"/>
                </a:lnTo>
                <a:lnTo>
                  <a:pt x="1484683" y="1142622"/>
                </a:lnTo>
                <a:cubicBezTo>
                  <a:pt x="1163094" y="666606"/>
                  <a:pt x="685393" y="304725"/>
                  <a:pt x="125041" y="130437"/>
                </a:cubicBezTo>
                <a:lnTo>
                  <a:pt x="0" y="98286"/>
                </a:lnTo>
                <a:lnTo>
                  <a:pt x="89942" y="49467"/>
                </a:lnTo>
                <a:cubicBezTo>
                  <a:pt x="165251" y="17614"/>
                  <a:pt x="248050" y="0"/>
                  <a:pt x="33496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C0E35-321E-47D7-A8F5-EAE025C01266}"/>
              </a:ext>
            </a:extLst>
          </p:cNvPr>
          <p:cNvSpPr txBox="1"/>
          <p:nvPr/>
        </p:nvSpPr>
        <p:spPr>
          <a:xfrm>
            <a:off x="11199862" y="4731532"/>
            <a:ext cx="262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4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MS Outlook" panose="05010100010000000000" pitchFamily="2" charset="2"/>
              </a:rPr>
              <a:t>♛</a:t>
            </a:r>
            <a:endParaRPr lang="en-IN" sz="14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FA317D-2DF9-4B9A-A2CE-B7AF334F7B9C}"/>
              </a:ext>
            </a:extLst>
          </p:cNvPr>
          <p:cNvSpPr txBox="1"/>
          <p:nvPr/>
        </p:nvSpPr>
        <p:spPr>
          <a:xfrm>
            <a:off x="15866790" y="4794963"/>
            <a:ext cx="140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80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923851F-8909-4870-A6B8-5A7817440BF2}"/>
              </a:ext>
            </a:extLst>
          </p:cNvPr>
          <p:cNvSpPr txBox="1"/>
          <p:nvPr/>
        </p:nvSpPr>
        <p:spPr>
          <a:xfrm>
            <a:off x="6528506" y="4578748"/>
            <a:ext cx="1405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96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84AEEC-384D-433F-BF8D-5DFBE95D7A50}"/>
              </a:ext>
            </a:extLst>
          </p:cNvPr>
          <p:cNvSpPr txBox="1"/>
          <p:nvPr/>
        </p:nvSpPr>
        <p:spPr>
          <a:xfrm>
            <a:off x="1953475" y="3764268"/>
            <a:ext cx="435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To anticipate recovery cases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516E1-0942-4080-92A7-49C62FBB2177}"/>
              </a:ext>
            </a:extLst>
          </p:cNvPr>
          <p:cNvSpPr txBox="1"/>
          <p:nvPr/>
        </p:nvSpPr>
        <p:spPr>
          <a:xfrm>
            <a:off x="18154056" y="3980750"/>
            <a:ext cx="435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Deep learning-based analysis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BADB540-F1D7-423F-B0BA-740CE4070DB6}"/>
              </a:ext>
            </a:extLst>
          </p:cNvPr>
          <p:cNvSpPr txBox="1"/>
          <p:nvPr/>
        </p:nvSpPr>
        <p:spPr>
          <a:xfrm>
            <a:off x="4460553" y="695023"/>
            <a:ext cx="15139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kumimoji="0" lang="en" sz="8000" b="1" i="0" u="none" strike="noStrike" kern="0" cap="none" spc="0" normalizeH="0" baseline="0" noProof="0" dirty="0">
                <a:ln>
                  <a:noFill/>
                </a:ln>
                <a:solidFill>
                  <a:srgbClr val="3425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Future Work</a:t>
            </a:r>
            <a:endParaRPr lang="en-US" sz="80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73220E7-CF52-A7E2-0FD5-8CB64BBCE506}"/>
              </a:ext>
            </a:extLst>
          </p:cNvPr>
          <p:cNvSpPr/>
          <p:nvPr/>
        </p:nvSpPr>
        <p:spPr>
          <a:xfrm>
            <a:off x="8053451" y="9901604"/>
            <a:ext cx="3699730" cy="2968855"/>
          </a:xfrm>
          <a:custGeom>
            <a:avLst/>
            <a:gdLst>
              <a:gd name="connsiteX0" fmla="*/ 294512 w 1849865"/>
              <a:gd name="connsiteY0" fmla="*/ 0 h 1160661"/>
              <a:gd name="connsiteX1" fmla="*/ 419553 w 1849865"/>
              <a:gd name="connsiteY1" fmla="*/ 32151 h 1160661"/>
              <a:gd name="connsiteX2" fmla="*/ 1779195 w 1849865"/>
              <a:gd name="connsiteY2" fmla="*/ 1044336 h 1160661"/>
              <a:gd name="connsiteX3" fmla="*/ 1849865 w 1849865"/>
              <a:gd name="connsiteY3" fmla="*/ 1160661 h 1160661"/>
              <a:gd name="connsiteX4" fmla="*/ 629474 w 1849865"/>
              <a:gd name="connsiteY4" fmla="*/ 1160661 h 1160661"/>
              <a:gd name="connsiteX5" fmla="*/ 12789 w 1849865"/>
              <a:gd name="connsiteY5" fmla="*/ 658048 h 1160661"/>
              <a:gd name="connsiteX6" fmla="*/ 0 w 1849865"/>
              <a:gd name="connsiteY6" fmla="*/ 531187 h 1160661"/>
              <a:gd name="connsiteX7" fmla="*/ 12789 w 1849865"/>
              <a:gd name="connsiteY7" fmla="*/ 404327 h 1160661"/>
              <a:gd name="connsiteX8" fmla="*/ 277529 w 1849865"/>
              <a:gd name="connsiteY8" fmla="*/ 9218 h 1160661"/>
              <a:gd name="connsiteX9" fmla="*/ 294512 w 1849865"/>
              <a:gd name="connsiteY9" fmla="*/ 0 h 116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9865" h="1160661">
                <a:moveTo>
                  <a:pt x="294512" y="0"/>
                </a:moveTo>
                <a:lnTo>
                  <a:pt x="419553" y="32151"/>
                </a:lnTo>
                <a:cubicBezTo>
                  <a:pt x="979905" y="206439"/>
                  <a:pt x="1457606" y="568320"/>
                  <a:pt x="1779195" y="1044336"/>
                </a:cubicBezTo>
                <a:lnTo>
                  <a:pt x="1849865" y="1160661"/>
                </a:lnTo>
                <a:lnTo>
                  <a:pt x="629474" y="1160661"/>
                </a:lnTo>
                <a:cubicBezTo>
                  <a:pt x="325281" y="1160661"/>
                  <a:pt x="71485" y="944889"/>
                  <a:pt x="12789" y="658048"/>
                </a:cubicBezTo>
                <a:lnTo>
                  <a:pt x="0" y="531187"/>
                </a:lnTo>
                <a:lnTo>
                  <a:pt x="12789" y="404327"/>
                </a:lnTo>
                <a:cubicBezTo>
                  <a:pt x="46329" y="240418"/>
                  <a:pt x="143576" y="99715"/>
                  <a:pt x="277529" y="9218"/>
                </a:cubicBezTo>
                <a:lnTo>
                  <a:pt x="29451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D5B9F2-3EDC-AEE3-9F81-D2FDD6DCD6C6}"/>
              </a:ext>
            </a:extLst>
          </p:cNvPr>
          <p:cNvSpPr/>
          <p:nvPr/>
        </p:nvSpPr>
        <p:spPr>
          <a:xfrm>
            <a:off x="8543166" y="9676936"/>
            <a:ext cx="7562360" cy="3193522"/>
          </a:xfrm>
          <a:custGeom>
            <a:avLst/>
            <a:gdLst>
              <a:gd name="connsiteX0" fmla="*/ 334962 w 3632031"/>
              <a:gd name="connsiteY0" fmla="*/ 0 h 1258948"/>
              <a:gd name="connsiteX1" fmla="*/ 3002557 w 3632031"/>
              <a:gd name="connsiteY1" fmla="*/ 0 h 1258948"/>
              <a:gd name="connsiteX2" fmla="*/ 3632031 w 3632031"/>
              <a:gd name="connsiteY2" fmla="*/ 629474 h 1258948"/>
              <a:gd name="connsiteX3" fmla="*/ 3632030 w 3632031"/>
              <a:gd name="connsiteY3" fmla="*/ 629474 h 1258948"/>
              <a:gd name="connsiteX4" fmla="*/ 3002556 w 3632031"/>
              <a:gd name="connsiteY4" fmla="*/ 1258948 h 1258948"/>
              <a:gd name="connsiteX5" fmla="*/ 1555353 w 3632031"/>
              <a:gd name="connsiteY5" fmla="*/ 1258947 h 1258948"/>
              <a:gd name="connsiteX6" fmla="*/ 1484683 w 3632031"/>
              <a:gd name="connsiteY6" fmla="*/ 1142622 h 1258948"/>
              <a:gd name="connsiteX7" fmla="*/ 125041 w 3632031"/>
              <a:gd name="connsiteY7" fmla="*/ 130437 h 1258948"/>
              <a:gd name="connsiteX8" fmla="*/ 0 w 3632031"/>
              <a:gd name="connsiteY8" fmla="*/ 98286 h 1258948"/>
              <a:gd name="connsiteX9" fmla="*/ 89942 w 3632031"/>
              <a:gd name="connsiteY9" fmla="*/ 49467 h 1258948"/>
              <a:gd name="connsiteX10" fmla="*/ 334962 w 3632031"/>
              <a:gd name="connsiteY10" fmla="*/ 0 h 125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2031" h="1258948">
                <a:moveTo>
                  <a:pt x="334962" y="0"/>
                </a:moveTo>
                <a:lnTo>
                  <a:pt x="3002557" y="0"/>
                </a:lnTo>
                <a:cubicBezTo>
                  <a:pt x="3350206" y="0"/>
                  <a:pt x="3632031" y="281825"/>
                  <a:pt x="3632031" y="629474"/>
                </a:cubicBezTo>
                <a:lnTo>
                  <a:pt x="3632030" y="629474"/>
                </a:lnTo>
                <a:cubicBezTo>
                  <a:pt x="3632030" y="977123"/>
                  <a:pt x="3350205" y="1258948"/>
                  <a:pt x="3002556" y="1258948"/>
                </a:cubicBezTo>
                <a:lnTo>
                  <a:pt x="1555353" y="1258947"/>
                </a:lnTo>
                <a:lnTo>
                  <a:pt x="1484683" y="1142622"/>
                </a:lnTo>
                <a:cubicBezTo>
                  <a:pt x="1163094" y="666606"/>
                  <a:pt x="685393" y="304725"/>
                  <a:pt x="125041" y="130437"/>
                </a:cubicBezTo>
                <a:lnTo>
                  <a:pt x="0" y="98286"/>
                </a:lnTo>
                <a:lnTo>
                  <a:pt x="89942" y="49467"/>
                </a:lnTo>
                <a:cubicBezTo>
                  <a:pt x="165251" y="17614"/>
                  <a:pt x="248050" y="0"/>
                  <a:pt x="334962" y="0"/>
                </a:cubicBezTo>
                <a:close/>
              </a:path>
            </a:pathLst>
          </a:cu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         </a:t>
            </a:r>
            <a:endParaRPr lang="en-IN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60687-0B1F-2FCA-088B-03171B326DC5}"/>
              </a:ext>
            </a:extLst>
          </p:cNvPr>
          <p:cNvSpPr txBox="1"/>
          <p:nvPr/>
        </p:nvSpPr>
        <p:spPr>
          <a:xfrm>
            <a:off x="8330382" y="11203945"/>
            <a:ext cx="140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80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B79982F-B877-38CF-66E0-904B8FF4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4713" y="10454099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7AD95232-1211-E8AE-963F-7DA90962B3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24460" y="10191751"/>
            <a:ext cx="2637098" cy="243083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C02103-87E8-DB5A-4894-2767072279B9}"/>
              </a:ext>
            </a:extLst>
          </p:cNvPr>
          <p:cNvSpPr txBox="1"/>
          <p:nvPr/>
        </p:nvSpPr>
        <p:spPr>
          <a:xfrm>
            <a:off x="10321287" y="9934954"/>
            <a:ext cx="47910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Impact of various weather parameters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oppins" panose="00000500000000000000" pitchFamily="2" charset="0"/>
              <a:cs typeface="Poppins" panose="00000500000000000000" pitchFamily="2" charset="0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0CC14-6329-0A91-E228-320A7D739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41" y="3950881"/>
            <a:ext cx="3627434" cy="346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CA94A-00C8-E39B-5C69-CFF7B666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141" y="2018463"/>
            <a:ext cx="3141543" cy="29975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899D25-B48F-1667-3B6C-FD8CAFDF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44</a:t>
            </a:fld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73A169-4C72-1479-2349-D87C326393D7}"/>
              </a:ext>
            </a:extLst>
          </p:cNvPr>
          <p:cNvSpPr/>
          <p:nvPr/>
        </p:nvSpPr>
        <p:spPr>
          <a:xfrm>
            <a:off x="11753181" y="13081000"/>
            <a:ext cx="878298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9" grpId="0" animBg="1"/>
      <p:bldP spid="90" grpId="0" animBg="1"/>
      <p:bldP spid="100" grpId="0"/>
      <p:bldP spid="105" grpId="0"/>
      <p:bldP spid="107" grpId="0"/>
      <p:bldP spid="109" grpId="0"/>
      <p:bldP spid="118" grpId="0"/>
      <p:bldP spid="2" grpId="0" animBg="1"/>
      <p:bldP spid="3" grpId="0" animBg="1"/>
      <p:bldP spid="5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12350176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16826030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21331770" y="7990638"/>
            <a:ext cx="307702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7822678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3315812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267812" y="7990928"/>
            <a:ext cx="307702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6778150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7506812" y="7800138"/>
            <a:ext cx="381000" cy="3810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7268686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7002942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7697314" y="5229495"/>
            <a:ext cx="0" cy="2066774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7573072" y="5136782"/>
            <a:ext cx="248480" cy="2484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4499413" y="3245085"/>
            <a:ext cx="64020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COVID19 has  a significant impact on health, education, the economy, jobs, and a variety of other areas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11285016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12013678" y="7800138"/>
            <a:ext cx="381000" cy="3810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11775552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11509808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12204180" y="8685011"/>
            <a:ext cx="0" cy="2066774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12079938" y="10701518"/>
            <a:ext cx="248480" cy="2484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9063787" y="11139644"/>
            <a:ext cx="6402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approaches are helping to analyze and predict the pandemic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15812514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16541176" y="7800138"/>
            <a:ext cx="381000" cy="3810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16303050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16037306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16731678" y="5229495"/>
            <a:ext cx="0" cy="2066774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16607436" y="5136782"/>
            <a:ext cx="248480" cy="2484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13626491" y="3318490"/>
            <a:ext cx="7179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outcome results helps the policymakers to develop their future plans</a:t>
            </a:r>
            <a:endParaRPr lang="en-US" sz="3200" b="0" kern="1200" dirty="0">
              <a:solidFill>
                <a:srgbClr val="0A19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20288368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21017030" y="7800138"/>
            <a:ext cx="381000" cy="381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20778904" y="7562012"/>
            <a:ext cx="857252" cy="857252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20513160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21207532" y="8685011"/>
            <a:ext cx="0" cy="206677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21083290" y="10701518"/>
            <a:ext cx="248480" cy="2484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17216152" y="11090016"/>
            <a:ext cx="74387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 such strong models to help mankind from this type of tragic attack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10110535" y="12749505"/>
            <a:ext cx="4097730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19308530" y="13273112"/>
            <a:ext cx="4097730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5568682" y="2899659"/>
            <a:ext cx="4097730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15185175" y="2899659"/>
            <a:ext cx="409773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5173322" y="69770"/>
            <a:ext cx="14557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Conclusion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10757513" y="1757976"/>
            <a:ext cx="2868978" cy="3810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BF6D9E-F178-2E39-EAF8-9DD0E4EE1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3" y="10247075"/>
            <a:ext cx="3627434" cy="3468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011BC-9B50-CB13-3E11-EA858CF9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969650-545E-6B89-4993-B500BC9F4399}"/>
              </a:ext>
            </a:extLst>
          </p:cNvPr>
          <p:cNvSpPr/>
          <p:nvPr/>
        </p:nvSpPr>
        <p:spPr>
          <a:xfrm>
            <a:off x="11760813" y="13081000"/>
            <a:ext cx="862144" cy="471922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9000"/>
                            </p:stCondLst>
                            <p:childTnLst>
                              <p:par>
                                <p:cTn id="1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5500"/>
                            </p:stCondLst>
                            <p:childTnLst>
                              <p:par>
                                <p:cTn id="1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6000"/>
                            </p:stCondLst>
                            <p:childTnLst>
                              <p:par>
                                <p:cTn id="1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16500"/>
                            </p:stCondLst>
                            <p:childTnLst>
                              <p:par>
                                <p:cTn id="1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7000"/>
                            </p:stCondLst>
                            <p:childTnLst>
                              <p:par>
                                <p:cTn id="2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7500"/>
                            </p:stCondLst>
                            <p:childTnLst>
                              <p:par>
                                <p:cTn id="2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4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1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45"/>
          <p:cNvSpPr txBox="1">
            <a:spLocks noGrp="1"/>
          </p:cNvSpPr>
          <p:nvPr>
            <p:ph type="title"/>
          </p:nvPr>
        </p:nvSpPr>
        <p:spPr>
          <a:xfrm>
            <a:off x="6809600" y="255404"/>
            <a:ext cx="10764800" cy="1361889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8000" dirty="0"/>
              <a:t>References</a:t>
            </a:r>
            <a:endParaRPr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94885" y="12115316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46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1617294"/>
            <a:ext cx="23006050" cy="11867551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A6C6F-F3B6-D7A1-789F-EF1F6319F516}"/>
              </a:ext>
            </a:extLst>
          </p:cNvPr>
          <p:cNvSpPr txBox="1"/>
          <p:nvPr/>
        </p:nvSpPr>
        <p:spPr>
          <a:xfrm>
            <a:off x="2754313" y="2680743"/>
            <a:ext cx="20658137" cy="9417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1. Al-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Qaness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M. A., Saba, A. I., Elsheikh, A. H., Abd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Elaziz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M., Ibrahim, R. A., Lu, S., ...</a:t>
            </a:r>
          </a:p>
          <a:p>
            <a:pPr algn="l"/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Ewees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A. A. (2021). Efficient artificial intelligence forecasting models for COVID-19 outbreak in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Russia and Brazil. Process Safety and Environmental Protection, 149, 399-409.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Abbasimehr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Hossein, and Reza Paki. ”Prediction of COVID-19 confirmed cases combining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deep learning methods and Bayesian optimization.” Chaos, Solitons Fractals 142 (2021): 110511.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3. Prasanth, S., Singh, U., Kumar, A.,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Tikkiwal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V. A., Chong, P. H. (2021). Forecasting spread of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COVID-19 using google trends: A hybrid GWO-deep learning approach. Chaos, Solitons Fractals,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142, 110336.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i-FI" sz="3200" b="0" dirty="0">
                <a:latin typeface="Arial" panose="020B0604020202020204" pitchFamily="34" charset="0"/>
                <a:cs typeface="Arial" panose="020B0604020202020204" pitchFamily="34" charset="0"/>
              </a:rPr>
              <a:t>4. Samrin, N. A., Suzan, M., Hasan, M., Hossain, M., Mollah, M. S. H., Haque, M. (2022).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Analysis of COVID-19 Trends in Bangladesh: A Machine Learning Analysis. In AI and IoT for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Sustainable Development in Emerging Countries (pp. 611-625). Springer, Cham.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5. Tuli,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Shreshth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Shikhar Tuli, Rakesh Tuli, and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Sukhpal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Singh Gill. ”Predicting the growth and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trend of COVID-19 pandemic using machine learning and cloud computing.” Internet of Things 11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(2020): 100222.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85586-2C6C-8963-5142-A02968BA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063" y="10441890"/>
            <a:ext cx="3190684" cy="3051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3DF7D3-1B68-46DD-AA6C-04C7EFC96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316" y="1617295"/>
            <a:ext cx="2865368" cy="3943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A83D78-758C-B27A-3EA5-F47E043D9E30}"/>
              </a:ext>
            </a:extLst>
          </p:cNvPr>
          <p:cNvSpPr/>
          <p:nvPr/>
        </p:nvSpPr>
        <p:spPr>
          <a:xfrm>
            <a:off x="11762662" y="12421114"/>
            <a:ext cx="829339" cy="53162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8579" y="1055637"/>
            <a:ext cx="17866842" cy="1800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dirty="0"/>
              <a:t>6. Rustam, Furqan, Aijaz Ahmad </a:t>
            </a:r>
            <a:r>
              <a:rPr lang="en-US" sz="3600" b="0" dirty="0" err="1"/>
              <a:t>Reshi</a:t>
            </a:r>
            <a:r>
              <a:rPr lang="en-US" sz="3600" b="0" dirty="0"/>
              <a:t>, </a:t>
            </a:r>
            <a:r>
              <a:rPr lang="en-US" sz="3600" b="0" dirty="0" err="1"/>
              <a:t>Arif</a:t>
            </a:r>
            <a:r>
              <a:rPr lang="en-US" sz="3600" b="0" dirty="0"/>
              <a:t> Mehmood, Saleem Ullah, Byung-Won On, Waqar</a:t>
            </a:r>
          </a:p>
          <a:p>
            <a:pPr algn="l"/>
            <a:r>
              <a:rPr lang="en-US" sz="3600" b="0" dirty="0"/>
              <a:t>Aslam, and </a:t>
            </a:r>
            <a:r>
              <a:rPr lang="en-US" sz="3600" b="0" dirty="0" err="1"/>
              <a:t>Gyu</a:t>
            </a:r>
            <a:r>
              <a:rPr lang="en-US" sz="3600" b="0" dirty="0"/>
              <a:t> Sang Choi. ”COVID-19 future forecasting using supervised machine learning</a:t>
            </a:r>
          </a:p>
          <a:p>
            <a:pPr algn="l"/>
            <a:r>
              <a:rPr lang="en-US" sz="3600" b="0" dirty="0"/>
              <a:t>models.” IEEE access 8 (2020): 101489-101499.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7. Leon, M. I., Iqbal, M. I., Azim, S. M., Al </a:t>
            </a:r>
            <a:r>
              <a:rPr lang="en-US" sz="3600" b="0" dirty="0" err="1"/>
              <a:t>Mamun</a:t>
            </a:r>
            <a:r>
              <a:rPr lang="en-US" sz="3600" b="0" dirty="0"/>
              <a:t>, K. A. (2021, February). Predicting</a:t>
            </a:r>
          </a:p>
          <a:p>
            <a:pPr algn="l"/>
            <a:r>
              <a:rPr lang="en-US" sz="3600" b="0" dirty="0"/>
              <a:t>COVID-19 infections and deaths in Bangladesh using Machine Learning Algorithms. In 2021</a:t>
            </a:r>
          </a:p>
          <a:p>
            <a:pPr algn="l"/>
            <a:r>
              <a:rPr lang="en-US" sz="3600" b="0" dirty="0"/>
              <a:t>International Conference on Information and Communication Technology for Sustainable Development</a:t>
            </a:r>
          </a:p>
          <a:p>
            <a:pPr algn="l"/>
            <a:r>
              <a:rPr lang="en-US" sz="3600" b="0" dirty="0"/>
              <a:t>(ICICT4SD) (pp. 70-75). IEEE.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8. </a:t>
            </a:r>
            <a:r>
              <a:rPr lang="en-US" sz="3600" b="0" dirty="0" err="1"/>
              <a:t>Khakharia</a:t>
            </a:r>
            <a:r>
              <a:rPr lang="en-US" sz="3600" b="0" dirty="0"/>
              <a:t>, A., Shah, V., Jain, S., Shah, J., Tiwari, A., </a:t>
            </a:r>
            <a:r>
              <a:rPr lang="en-US" sz="3600" b="0" dirty="0" err="1"/>
              <a:t>Daphal</a:t>
            </a:r>
            <a:r>
              <a:rPr lang="en-US" sz="3600" b="0" dirty="0"/>
              <a:t>, P., ... </a:t>
            </a:r>
            <a:r>
              <a:rPr lang="en-US" sz="3600" b="0" dirty="0" err="1"/>
              <a:t>Mehendale</a:t>
            </a:r>
            <a:r>
              <a:rPr lang="en-US" sz="3600" b="0" dirty="0"/>
              <a:t>, N. (2021).</a:t>
            </a:r>
          </a:p>
          <a:p>
            <a:pPr algn="l"/>
            <a:r>
              <a:rPr lang="en-US" sz="3600" b="0" dirty="0"/>
              <a:t>Outbreak prediction of COVID-19 for dense and populated countries using machine learning. Annals</a:t>
            </a:r>
          </a:p>
          <a:p>
            <a:pPr algn="l"/>
            <a:r>
              <a:rPr lang="en-US" sz="3600" b="0" dirty="0"/>
              <a:t>of Data Science, 8(1), 1-19.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9. </a:t>
            </a:r>
            <a:r>
              <a:rPr lang="en-US" sz="3600" b="0" dirty="0" err="1"/>
              <a:t>Bhadana</a:t>
            </a:r>
            <a:r>
              <a:rPr lang="en-US" sz="3600" b="0" dirty="0"/>
              <a:t>, V., Jalal, A. S., Pathak, P. (2020, December). A comparative study of machine</a:t>
            </a:r>
          </a:p>
          <a:p>
            <a:pPr algn="l"/>
            <a:r>
              <a:rPr lang="en-US" sz="3600" b="0" dirty="0"/>
              <a:t>learning models for COVID-19 prediction in India. In 2020 IEEE 4th Conference on Information</a:t>
            </a:r>
          </a:p>
          <a:p>
            <a:pPr algn="l"/>
            <a:r>
              <a:rPr lang="en-US" sz="3600" b="0" dirty="0"/>
              <a:t>Communication Technology (CICT) (pp. 1-7). IEEE.</a:t>
            </a:r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20408" y="12135563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8FA5E-CA93-EF1F-8590-4F7A4634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3874" y="10646148"/>
            <a:ext cx="3210126" cy="30698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83EE45-5DC8-47B8-AE9B-D0D448B35716}"/>
              </a:ext>
            </a:extLst>
          </p:cNvPr>
          <p:cNvSpPr/>
          <p:nvPr/>
        </p:nvSpPr>
        <p:spPr>
          <a:xfrm>
            <a:off x="11717079" y="12440093"/>
            <a:ext cx="765544" cy="446567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2587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2808" y="2131401"/>
            <a:ext cx="20963221" cy="1486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dirty="0"/>
              <a:t>10. </a:t>
            </a:r>
            <a:r>
              <a:rPr lang="en-US" sz="4000" b="0" dirty="0" err="1"/>
              <a:t>Tamhane</a:t>
            </a:r>
            <a:r>
              <a:rPr lang="en-US" sz="4000" b="0" dirty="0"/>
              <a:t>, </a:t>
            </a:r>
            <a:r>
              <a:rPr lang="en-US" sz="4000" b="0" dirty="0" err="1"/>
              <a:t>Richa</a:t>
            </a:r>
            <a:r>
              <a:rPr lang="en-US" sz="4000" b="0" dirty="0"/>
              <a:t>, and </a:t>
            </a:r>
            <a:r>
              <a:rPr lang="en-US" sz="4000" b="0" dirty="0" err="1"/>
              <a:t>Sumeet</a:t>
            </a:r>
            <a:r>
              <a:rPr lang="en-US" sz="4000" b="0" dirty="0"/>
              <a:t> </a:t>
            </a:r>
            <a:r>
              <a:rPr lang="en-US" sz="4000" b="0" dirty="0" err="1"/>
              <a:t>Mulge</a:t>
            </a:r>
            <a:r>
              <a:rPr lang="en-US" sz="4000" b="0" dirty="0"/>
              <a:t>. ”Prediction of COVID-19 outbreak using machine learning.”</a:t>
            </a:r>
          </a:p>
          <a:p>
            <a:pPr algn="l"/>
            <a:r>
              <a:rPr lang="en-US" sz="4000" b="0" dirty="0"/>
              <a:t>International Research Journal of Engineering and Technology (IRJET) 7, no. 5 (2020).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11. </a:t>
            </a:r>
            <a:r>
              <a:rPr lang="en-US" sz="4000" b="0" dirty="0" err="1"/>
              <a:t>Abdullha</a:t>
            </a:r>
            <a:r>
              <a:rPr lang="en-US" sz="4000" b="0" dirty="0"/>
              <a:t>, A., </a:t>
            </a:r>
            <a:r>
              <a:rPr lang="en-US" sz="4000" b="0" dirty="0" err="1"/>
              <a:t>Abujar</a:t>
            </a:r>
            <a:r>
              <a:rPr lang="en-US" sz="4000" b="0" dirty="0"/>
              <a:t>, S. (2020, November). COVID-19: Data Analysis and the situation</a:t>
            </a:r>
          </a:p>
          <a:p>
            <a:pPr algn="l"/>
            <a:r>
              <a:rPr lang="en-US" sz="4000" b="0" dirty="0"/>
              <a:t>Prediction Using Machine Learning Based on Bangladesh perspective. In 2020 15th International</a:t>
            </a:r>
          </a:p>
          <a:p>
            <a:pPr algn="l"/>
            <a:r>
              <a:rPr lang="en-US" sz="4000" b="0" dirty="0"/>
              <a:t>Joint Symposium on Artificial Intelligence and Natural Language Processing (</a:t>
            </a:r>
            <a:r>
              <a:rPr lang="en-US" sz="4000" b="0" dirty="0" err="1"/>
              <a:t>iSAI</a:t>
            </a:r>
            <a:r>
              <a:rPr lang="en-US" sz="4000" b="0" dirty="0"/>
              <a:t>-NLP) (pp. 1-8).</a:t>
            </a:r>
          </a:p>
          <a:p>
            <a:pPr algn="l"/>
            <a:r>
              <a:rPr lang="en-US" sz="4000" b="0" dirty="0"/>
              <a:t>IEEE.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12. Prakash, </a:t>
            </a:r>
            <a:r>
              <a:rPr lang="en-US" sz="4000" b="0" dirty="0" err="1"/>
              <a:t>Kolla</a:t>
            </a:r>
            <a:r>
              <a:rPr lang="en-US" sz="4000" b="0" dirty="0"/>
              <a:t> </a:t>
            </a:r>
            <a:r>
              <a:rPr lang="en-US" sz="4000" b="0" dirty="0" err="1"/>
              <a:t>Bhanu</a:t>
            </a:r>
            <a:r>
              <a:rPr lang="en-US" sz="4000" b="0" dirty="0"/>
              <a:t>, S. </a:t>
            </a:r>
            <a:r>
              <a:rPr lang="en-US" sz="4000" b="0" dirty="0" err="1"/>
              <a:t>Sagar</a:t>
            </a:r>
            <a:r>
              <a:rPr lang="en-US" sz="4000" b="0" dirty="0"/>
              <a:t> </a:t>
            </a:r>
            <a:r>
              <a:rPr lang="en-US" sz="4000" b="0" dirty="0" err="1"/>
              <a:t>Imambi</a:t>
            </a:r>
            <a:r>
              <a:rPr lang="en-US" sz="4000" b="0" dirty="0"/>
              <a:t>, Mohammed Ismail, T. </a:t>
            </a:r>
            <a:r>
              <a:rPr lang="en-US" sz="4000" b="0" dirty="0" err="1"/>
              <a:t>Pavan</a:t>
            </a:r>
            <a:r>
              <a:rPr lang="en-US" sz="4000" b="0" dirty="0"/>
              <a:t> Kumar, and Y. N.</a:t>
            </a:r>
          </a:p>
          <a:p>
            <a:pPr algn="l"/>
            <a:r>
              <a:rPr lang="en-US" sz="4000" b="0" dirty="0" err="1"/>
              <a:t>Pawan</a:t>
            </a:r>
            <a:r>
              <a:rPr lang="en-US" sz="4000" b="0" dirty="0"/>
              <a:t>. ”Analysis, prediction and evaluation of covid-19 datasets using machine learning algorithms.”</a:t>
            </a:r>
          </a:p>
          <a:p>
            <a:pPr algn="l"/>
            <a:r>
              <a:rPr lang="en-US" sz="4000" b="0" dirty="0"/>
              <a:t>International Journal 8, no. 5 (2020).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13. </a:t>
            </a:r>
            <a:r>
              <a:rPr lang="en-US" sz="4000" b="0" dirty="0" err="1"/>
              <a:t>Masum</a:t>
            </a:r>
            <a:r>
              <a:rPr lang="en-US" sz="4000" b="0" dirty="0"/>
              <a:t>, A. K. M., </a:t>
            </a:r>
            <a:r>
              <a:rPr lang="en-US" sz="4000" b="0" dirty="0" err="1"/>
              <a:t>Khushbu</a:t>
            </a:r>
            <a:r>
              <a:rPr lang="en-US" sz="4000" b="0" dirty="0"/>
              <a:t>, S. A., Keya, M., </a:t>
            </a:r>
            <a:r>
              <a:rPr lang="en-US" sz="4000" b="0" dirty="0" err="1"/>
              <a:t>Abujar</a:t>
            </a:r>
            <a:r>
              <a:rPr lang="en-US" sz="4000" b="0" dirty="0"/>
              <a:t>, S., Hossain, S. A. (2020). COVID-19</a:t>
            </a:r>
          </a:p>
          <a:p>
            <a:pPr algn="l"/>
            <a:r>
              <a:rPr lang="en-US" sz="4000" b="0" dirty="0"/>
              <a:t>in Bangladesh: a deeper outlook into the forecast with prediction of upcoming per day cases using</a:t>
            </a:r>
          </a:p>
          <a:p>
            <a:pPr algn="l"/>
            <a:r>
              <a:rPr lang="en-US" sz="4000" b="0" dirty="0"/>
              <a:t>time series. Procedia Computer Science, 178, 291-300.</a:t>
            </a:r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211218" y="12279352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48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3D008-FFB8-AA34-0729-D9E229D7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063" y="6359681"/>
            <a:ext cx="3417846" cy="34689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4CA86E-1BC9-0B70-AD35-AD8472FBB5B8}"/>
              </a:ext>
            </a:extLst>
          </p:cNvPr>
          <p:cNvSpPr/>
          <p:nvPr/>
        </p:nvSpPr>
        <p:spPr>
          <a:xfrm>
            <a:off x="12028287" y="12588949"/>
            <a:ext cx="737191" cy="48909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8108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1550" y="1536172"/>
            <a:ext cx="21013271" cy="141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14. Muhammad, L. J.,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Algehyne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E. A., Usman, S. S., Ahmad, A., Chakraborty, C., Mohammed,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I. A. (2021). Supervised machine learning models for prediction of COVID-19 infection using epidemiology</a:t>
            </a:r>
          </a:p>
          <a:p>
            <a:pPr algn="l"/>
            <a:r>
              <a:rPr lang="it-IT" sz="3600" b="0" dirty="0">
                <a:latin typeface="Arial" panose="020B0604020202020204" pitchFamily="34" charset="0"/>
                <a:cs typeface="Arial" panose="020B0604020202020204" pitchFamily="34" charset="0"/>
              </a:rPr>
              <a:t>dataset. SN computer science, 2(1), 1-13.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Alzahrani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S. I.,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Aljamaan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I. A., Al-Fakih, E. A. (2020). Forecasting the spread of the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COVID-19 pandemic in Saudi Arabia using ARIMA prediction model under current public health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interventions. Journal of infection and public health, 13(7), 914-919.</a:t>
            </a: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16. Gupta, M., Jain, R., Arora, S., Gupta, A.,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Javed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 Awan, M., Chaudhary, G.,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Nobanee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H.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(2021). AI-enabled COVID-19 outbreak analysis and prediction: Indian states vs. union territories.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Gupta, M., Jain, R., Arora, S., Gupta, A., Awan, MJ, Chaudhary, G.,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Nobanee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H.(2021).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AI-Enabled COVID-19 Outbreak Analysis and Prediction: Indian States vs. Union Territories.</a:t>
            </a:r>
          </a:p>
          <a:p>
            <a:pPr algn="l"/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-Computers Materials Continua, 67(1), 933-950.</a:t>
            </a: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17.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Wibowo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F. W. (2021, February). Prediction modelling of COVID-19 outbreak in Indonesia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using a logistic regression model. In Journal of Physics: Conference Series (Vol. 1803, No. 1, p.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012015). IOP Publishing.</a:t>
            </a:r>
          </a:p>
          <a:p>
            <a:endParaRPr lang="en-US" sz="28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135718" y="12260613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49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8F952-1948-1D2B-741C-E6E1B669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085" y="10015920"/>
            <a:ext cx="2803585" cy="32942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1777AD-88D2-476D-7376-67EDC0BF4E8C}"/>
              </a:ext>
            </a:extLst>
          </p:cNvPr>
          <p:cNvSpPr/>
          <p:nvPr/>
        </p:nvSpPr>
        <p:spPr>
          <a:xfrm>
            <a:off x="11867318" y="12519599"/>
            <a:ext cx="956930" cy="53162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6459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05871D-5B45-B57D-09B9-301370A96E1E}"/>
              </a:ext>
            </a:extLst>
          </p:cNvPr>
          <p:cNvSpPr/>
          <p:nvPr/>
        </p:nvSpPr>
        <p:spPr>
          <a:xfrm>
            <a:off x="910676" y="3826318"/>
            <a:ext cx="4153188" cy="7419688"/>
          </a:xfrm>
          <a:prstGeom prst="rect">
            <a:avLst/>
          </a:prstGeom>
          <a:pattFill prst="pct40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FAE4-B4DB-DE21-5E1B-D0264C983599}"/>
              </a:ext>
            </a:extLst>
          </p:cNvPr>
          <p:cNvSpPr txBox="1"/>
          <p:nvPr/>
        </p:nvSpPr>
        <p:spPr>
          <a:xfrm>
            <a:off x="659443" y="4294501"/>
            <a:ext cx="398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3E68F-6550-BC98-293F-76724274C275}"/>
              </a:ext>
            </a:extLst>
          </p:cNvPr>
          <p:cNvSpPr txBox="1"/>
          <p:nvPr/>
        </p:nvSpPr>
        <p:spPr>
          <a:xfrm>
            <a:off x="801423" y="6484967"/>
            <a:ext cx="434820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the future situation of COVID-19</a:t>
            </a:r>
            <a:endParaRPr lang="en-US" sz="4000" b="0" kern="1200" dirty="0">
              <a:solidFill>
                <a:srgbClr val="0A1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3B842-20FC-E4E6-4548-8E07C3550835}"/>
              </a:ext>
            </a:extLst>
          </p:cNvPr>
          <p:cNvSpPr txBox="1"/>
          <p:nvPr/>
        </p:nvSpPr>
        <p:spPr>
          <a:xfrm>
            <a:off x="4559993" y="1182318"/>
            <a:ext cx="1234535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           </a:t>
            </a:r>
            <a:r>
              <a:rPr lang="en-IN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E781D2-BEE1-FFBE-7F2C-56E0C358BA4A}"/>
              </a:ext>
            </a:extLst>
          </p:cNvPr>
          <p:cNvSpPr/>
          <p:nvPr/>
        </p:nvSpPr>
        <p:spPr>
          <a:xfrm>
            <a:off x="5647992" y="3785969"/>
            <a:ext cx="4319913" cy="7419688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97273-DA15-8666-1C07-231F7F435258}"/>
              </a:ext>
            </a:extLst>
          </p:cNvPr>
          <p:cNvSpPr txBox="1"/>
          <p:nvPr/>
        </p:nvSpPr>
        <p:spPr>
          <a:xfrm>
            <a:off x="6059688" y="4294501"/>
            <a:ext cx="2901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02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460988-CE19-0A31-2DA4-A3FB5EAEAB61}"/>
              </a:ext>
            </a:extLst>
          </p:cNvPr>
          <p:cNvSpPr txBox="1"/>
          <p:nvPr/>
        </p:nvSpPr>
        <p:spPr>
          <a:xfrm>
            <a:off x="5635764" y="6309869"/>
            <a:ext cx="4319913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awareness and identify infection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04C525-AC8B-DED3-0590-B8443F76D750}"/>
              </a:ext>
            </a:extLst>
          </p:cNvPr>
          <p:cNvSpPr/>
          <p:nvPr/>
        </p:nvSpPr>
        <p:spPr>
          <a:xfrm>
            <a:off x="10706292" y="3826318"/>
            <a:ext cx="4082877" cy="7419688"/>
          </a:xfrm>
          <a:prstGeom prst="rect">
            <a:avLst/>
          </a:prstGeom>
          <a:pattFill prst="diagBri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B0318-2B46-2D51-FB1A-43E75087E611}"/>
              </a:ext>
            </a:extLst>
          </p:cNvPr>
          <p:cNvSpPr txBox="1"/>
          <p:nvPr/>
        </p:nvSpPr>
        <p:spPr>
          <a:xfrm>
            <a:off x="10552033" y="4310310"/>
            <a:ext cx="3573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03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39F6D-6E0D-8651-1C88-8A7CE2193FCB}"/>
              </a:ext>
            </a:extLst>
          </p:cNvPr>
          <p:cNvSpPr txBox="1"/>
          <p:nvPr/>
        </p:nvSpPr>
        <p:spPr>
          <a:xfrm>
            <a:off x="10784776" y="6269524"/>
            <a:ext cx="3908219" cy="25545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the rapid spread of Coronavirus disease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2053EA-B3D4-17EC-D963-DBFAA9E74D76}"/>
              </a:ext>
            </a:extLst>
          </p:cNvPr>
          <p:cNvSpPr/>
          <p:nvPr/>
        </p:nvSpPr>
        <p:spPr>
          <a:xfrm>
            <a:off x="15405707" y="3826314"/>
            <a:ext cx="4063729" cy="7419688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376396-3940-FA34-23D6-F155A083EB3B}"/>
              </a:ext>
            </a:extLst>
          </p:cNvPr>
          <p:cNvSpPr txBox="1"/>
          <p:nvPr/>
        </p:nvSpPr>
        <p:spPr>
          <a:xfrm>
            <a:off x="15748713" y="4361405"/>
            <a:ext cx="328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72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0025D2-2F06-A8BA-F0F0-BFCB30FD7E2C}"/>
              </a:ext>
            </a:extLst>
          </p:cNvPr>
          <p:cNvSpPr txBox="1"/>
          <p:nvPr/>
        </p:nvSpPr>
        <p:spPr>
          <a:xfrm>
            <a:off x="15352897" y="6484967"/>
            <a:ext cx="4124358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Ensuring fast identification  of cases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2B6C88-8374-2ED8-9895-CD69AF5D43A5}"/>
              </a:ext>
            </a:extLst>
          </p:cNvPr>
          <p:cNvSpPr/>
          <p:nvPr/>
        </p:nvSpPr>
        <p:spPr>
          <a:xfrm>
            <a:off x="19999935" y="3785969"/>
            <a:ext cx="4060492" cy="7419688"/>
          </a:xfrm>
          <a:prstGeom prst="rect">
            <a:avLst/>
          </a:prstGeom>
          <a:pattFill prst="ltDnDiag">
            <a:fgClr>
              <a:schemeClr val="accent4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310E20-AB60-27AD-9CB9-A41DA01273F1}"/>
              </a:ext>
            </a:extLst>
          </p:cNvPr>
          <p:cNvSpPr txBox="1"/>
          <p:nvPr/>
        </p:nvSpPr>
        <p:spPr>
          <a:xfrm>
            <a:off x="20395317" y="4310310"/>
            <a:ext cx="3273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72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05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930065-B09B-7F45-CB45-018117C9C27A}"/>
              </a:ext>
            </a:extLst>
          </p:cNvPr>
          <p:cNvSpPr txBox="1"/>
          <p:nvPr/>
        </p:nvSpPr>
        <p:spPr>
          <a:xfrm>
            <a:off x="20135982" y="6309869"/>
            <a:ext cx="4060492" cy="255454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 the result of affected, death with COVID-19</a:t>
            </a:r>
            <a:endParaRPr lang="en-US" sz="4000" b="0" kern="1200" dirty="0">
              <a:solidFill>
                <a:srgbClr val="0A1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349BA1-57C7-533B-4692-8365FCC9731D}"/>
              </a:ext>
            </a:extLst>
          </p:cNvPr>
          <p:cNvGrpSpPr/>
          <p:nvPr/>
        </p:nvGrpSpPr>
        <p:grpSpPr>
          <a:xfrm>
            <a:off x="1966694" y="11273690"/>
            <a:ext cx="1920039" cy="1915504"/>
            <a:chOff x="457200" y="1092600"/>
            <a:chExt cx="900644" cy="900600"/>
          </a:xfrm>
        </p:grpSpPr>
        <p:sp>
          <p:nvSpPr>
            <p:cNvPr id="3" name="Google Shape;3717;p41">
              <a:extLst>
                <a:ext uri="{FF2B5EF4-FFF2-40B4-BE49-F238E27FC236}">
                  <a16:creationId xmlns:a16="http://schemas.microsoft.com/office/drawing/2014/main" id="{BC8C64F7-EE59-872C-F608-F5D7E0E2A657}"/>
                </a:ext>
              </a:extLst>
            </p:cNvPr>
            <p:cNvSpPr/>
            <p:nvPr/>
          </p:nvSpPr>
          <p:spPr>
            <a:xfrm>
              <a:off x="457200" y="1092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3747;p41">
              <a:extLst>
                <a:ext uri="{FF2B5EF4-FFF2-40B4-BE49-F238E27FC236}">
                  <a16:creationId xmlns:a16="http://schemas.microsoft.com/office/drawing/2014/main" id="{9B4D98AE-01E9-CF2B-D0FE-F136248D503A}"/>
                </a:ext>
              </a:extLst>
            </p:cNvPr>
            <p:cNvGrpSpPr/>
            <p:nvPr/>
          </p:nvGrpSpPr>
          <p:grpSpPr>
            <a:xfrm>
              <a:off x="457362" y="1182093"/>
              <a:ext cx="900482" cy="721815"/>
              <a:chOff x="1560275" y="1938800"/>
              <a:chExt cx="1174950" cy="941825"/>
            </a:xfrm>
          </p:grpSpPr>
          <p:sp>
            <p:nvSpPr>
              <p:cNvPr id="10" name="Google Shape;3748;p41">
                <a:extLst>
                  <a:ext uri="{FF2B5EF4-FFF2-40B4-BE49-F238E27FC236}">
                    <a16:creationId xmlns:a16="http://schemas.microsoft.com/office/drawing/2014/main" id="{7A05284B-4899-9C54-67EB-FBA199852B2C}"/>
                  </a:ext>
                </a:extLst>
              </p:cNvPr>
              <p:cNvSpPr/>
              <p:nvPr/>
            </p:nvSpPr>
            <p:spPr>
              <a:xfrm>
                <a:off x="1965425" y="2591850"/>
                <a:ext cx="279050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7876" extrusionOk="0">
                    <a:moveTo>
                      <a:pt x="480" y="1"/>
                    </a:moveTo>
                    <a:lnTo>
                      <a:pt x="0" y="5365"/>
                    </a:lnTo>
                    <a:cubicBezTo>
                      <a:pt x="2658" y="6911"/>
                      <a:pt x="5541" y="7875"/>
                      <a:pt x="8438" y="7875"/>
                    </a:cubicBezTo>
                    <a:cubicBezTo>
                      <a:pt x="9347" y="7875"/>
                      <a:pt x="10257" y="7781"/>
                      <a:pt x="11162" y="7579"/>
                    </a:cubicBezTo>
                    <a:lnTo>
                      <a:pt x="1116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749;p41">
                <a:extLst>
                  <a:ext uri="{FF2B5EF4-FFF2-40B4-BE49-F238E27FC236}">
                    <a16:creationId xmlns:a16="http://schemas.microsoft.com/office/drawing/2014/main" id="{FD886BF9-B049-31BF-5D37-CDB49BEB59E0}"/>
                  </a:ext>
                </a:extLst>
              </p:cNvPr>
              <p:cNvSpPr/>
              <p:nvPr/>
            </p:nvSpPr>
            <p:spPr>
              <a:xfrm>
                <a:off x="1971700" y="2591300"/>
                <a:ext cx="2727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632" extrusionOk="0">
                    <a:moveTo>
                      <a:pt x="251" y="0"/>
                    </a:moveTo>
                    <a:lnTo>
                      <a:pt x="0" y="2579"/>
                    </a:lnTo>
                    <a:cubicBezTo>
                      <a:pt x="1324" y="4337"/>
                      <a:pt x="3515" y="6300"/>
                      <a:pt x="6985" y="6574"/>
                    </a:cubicBezTo>
                    <a:cubicBezTo>
                      <a:pt x="7575" y="6614"/>
                      <a:pt x="8161" y="6632"/>
                      <a:pt x="8739" y="6632"/>
                    </a:cubicBezTo>
                    <a:cubicBezTo>
                      <a:pt x="9479" y="6632"/>
                      <a:pt x="10206" y="6602"/>
                      <a:pt x="10911" y="6551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750;p41">
                <a:extLst>
                  <a:ext uri="{FF2B5EF4-FFF2-40B4-BE49-F238E27FC236}">
                    <a16:creationId xmlns:a16="http://schemas.microsoft.com/office/drawing/2014/main" id="{262BA6CE-E20F-BB55-A8D7-9197507F1DD0}"/>
                  </a:ext>
                </a:extLst>
              </p:cNvPr>
              <p:cNvSpPr/>
              <p:nvPr/>
            </p:nvSpPr>
            <p:spPr>
              <a:xfrm>
                <a:off x="1809075" y="2086425"/>
                <a:ext cx="631125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5" h="25561" extrusionOk="0">
                    <a:moveTo>
                      <a:pt x="14802" y="0"/>
                    </a:moveTo>
                    <a:cubicBezTo>
                      <a:pt x="14435" y="0"/>
                      <a:pt x="14051" y="13"/>
                      <a:pt x="13650" y="40"/>
                    </a:cubicBezTo>
                    <a:cubicBezTo>
                      <a:pt x="4793" y="634"/>
                      <a:pt x="4930" y="10540"/>
                      <a:pt x="4930" y="10540"/>
                    </a:cubicBezTo>
                    <a:cubicBezTo>
                      <a:pt x="4930" y="10540"/>
                      <a:pt x="3899" y="9991"/>
                      <a:pt x="2781" y="9991"/>
                    </a:cubicBezTo>
                    <a:cubicBezTo>
                      <a:pt x="1452" y="9991"/>
                      <a:pt x="0" y="10764"/>
                      <a:pt x="0" y="14146"/>
                    </a:cubicBezTo>
                    <a:cubicBezTo>
                      <a:pt x="0" y="18150"/>
                      <a:pt x="2021" y="18870"/>
                      <a:pt x="3475" y="18870"/>
                    </a:cubicBezTo>
                    <a:cubicBezTo>
                      <a:pt x="4292" y="18870"/>
                      <a:pt x="4930" y="18643"/>
                      <a:pt x="4930" y="18643"/>
                    </a:cubicBezTo>
                    <a:cubicBezTo>
                      <a:pt x="4930" y="18643"/>
                      <a:pt x="7076" y="24988"/>
                      <a:pt x="13490" y="25490"/>
                    </a:cubicBezTo>
                    <a:cubicBezTo>
                      <a:pt x="14085" y="25538"/>
                      <a:pt x="14677" y="25560"/>
                      <a:pt x="15263" y="25560"/>
                    </a:cubicBezTo>
                    <a:cubicBezTo>
                      <a:pt x="17465" y="25560"/>
                      <a:pt x="19570" y="25253"/>
                      <a:pt x="21319" y="24874"/>
                    </a:cubicBezTo>
                    <a:cubicBezTo>
                      <a:pt x="23738" y="24349"/>
                      <a:pt x="25245" y="21930"/>
                      <a:pt x="24697" y="19533"/>
                    </a:cubicBezTo>
                    <a:cubicBezTo>
                      <a:pt x="23464" y="14101"/>
                      <a:pt x="23168" y="7093"/>
                      <a:pt x="23168" y="7093"/>
                    </a:cubicBezTo>
                    <a:cubicBezTo>
                      <a:pt x="23168" y="7093"/>
                      <a:pt x="23378" y="0"/>
                      <a:pt x="14802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751;p41">
                <a:extLst>
                  <a:ext uri="{FF2B5EF4-FFF2-40B4-BE49-F238E27FC236}">
                    <a16:creationId xmlns:a16="http://schemas.microsoft.com/office/drawing/2014/main" id="{4D2C2B06-267B-A504-A3CA-8B40854D3688}"/>
                  </a:ext>
                </a:extLst>
              </p:cNvPr>
              <p:cNvSpPr/>
              <p:nvPr/>
            </p:nvSpPr>
            <p:spPr>
              <a:xfrm>
                <a:off x="2310650" y="2557625"/>
                <a:ext cx="129550" cy="155225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6209" extrusionOk="0">
                    <a:moveTo>
                      <a:pt x="4497" y="0"/>
                    </a:moveTo>
                    <a:lnTo>
                      <a:pt x="2511" y="982"/>
                    </a:lnTo>
                    <a:cubicBezTo>
                      <a:pt x="1827" y="1324"/>
                      <a:pt x="1507" y="2146"/>
                      <a:pt x="1758" y="2853"/>
                    </a:cubicBezTo>
                    <a:lnTo>
                      <a:pt x="1553" y="2945"/>
                    </a:lnTo>
                    <a:cubicBezTo>
                      <a:pt x="1005" y="3219"/>
                      <a:pt x="777" y="3903"/>
                      <a:pt x="1050" y="4451"/>
                    </a:cubicBezTo>
                    <a:cubicBezTo>
                      <a:pt x="1131" y="4625"/>
                      <a:pt x="1250" y="4767"/>
                      <a:pt x="1394" y="4869"/>
                    </a:cubicBezTo>
                    <a:lnTo>
                      <a:pt x="1394" y="4869"/>
                    </a:lnTo>
                    <a:cubicBezTo>
                      <a:pt x="1074" y="4983"/>
                      <a:pt x="443" y="5188"/>
                      <a:pt x="1" y="5204"/>
                    </a:cubicBezTo>
                    <a:cubicBezTo>
                      <a:pt x="1" y="5204"/>
                      <a:pt x="137" y="5935"/>
                      <a:pt x="297" y="6209"/>
                    </a:cubicBezTo>
                    <a:cubicBezTo>
                      <a:pt x="640" y="6163"/>
                      <a:pt x="959" y="6095"/>
                      <a:pt x="1256" y="6026"/>
                    </a:cubicBezTo>
                    <a:cubicBezTo>
                      <a:pt x="3675" y="5501"/>
                      <a:pt x="5182" y="3082"/>
                      <a:pt x="4634" y="685"/>
                    </a:cubicBezTo>
                    <a:cubicBezTo>
                      <a:pt x="4588" y="457"/>
                      <a:pt x="4543" y="229"/>
                      <a:pt x="4497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752;p41">
                <a:extLst>
                  <a:ext uri="{FF2B5EF4-FFF2-40B4-BE49-F238E27FC236}">
                    <a16:creationId xmlns:a16="http://schemas.microsoft.com/office/drawing/2014/main" id="{FFB9FF14-9B08-514D-9DBD-8565252F46DC}"/>
                  </a:ext>
                </a:extLst>
              </p:cNvPr>
              <p:cNvSpPr/>
              <p:nvPr/>
            </p:nvSpPr>
            <p:spPr>
              <a:xfrm>
                <a:off x="2196525" y="2478250"/>
                <a:ext cx="163800" cy="148650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5946" extrusionOk="0">
                    <a:moveTo>
                      <a:pt x="3933" y="1"/>
                    </a:moveTo>
                    <a:cubicBezTo>
                      <a:pt x="3062" y="1"/>
                      <a:pt x="1773" y="219"/>
                      <a:pt x="1165" y="870"/>
                    </a:cubicBezTo>
                    <a:cubicBezTo>
                      <a:pt x="411" y="1669"/>
                      <a:pt x="137" y="2810"/>
                      <a:pt x="46" y="3883"/>
                    </a:cubicBezTo>
                    <a:cubicBezTo>
                      <a:pt x="0" y="4431"/>
                      <a:pt x="23" y="5047"/>
                      <a:pt x="388" y="5435"/>
                    </a:cubicBezTo>
                    <a:cubicBezTo>
                      <a:pt x="708" y="5755"/>
                      <a:pt x="1187" y="5846"/>
                      <a:pt x="1644" y="5892"/>
                    </a:cubicBezTo>
                    <a:cubicBezTo>
                      <a:pt x="2000" y="5928"/>
                      <a:pt x="2359" y="5946"/>
                      <a:pt x="2719" y="5946"/>
                    </a:cubicBezTo>
                    <a:cubicBezTo>
                      <a:pt x="3488" y="5946"/>
                      <a:pt x="4260" y="5864"/>
                      <a:pt x="5022" y="5709"/>
                    </a:cubicBezTo>
                    <a:cubicBezTo>
                      <a:pt x="5433" y="5640"/>
                      <a:pt x="5889" y="5504"/>
                      <a:pt x="6140" y="5161"/>
                    </a:cubicBezTo>
                    <a:cubicBezTo>
                      <a:pt x="6551" y="4590"/>
                      <a:pt x="6209" y="3814"/>
                      <a:pt x="6118" y="3107"/>
                    </a:cubicBezTo>
                    <a:cubicBezTo>
                      <a:pt x="6026" y="2399"/>
                      <a:pt x="6163" y="1623"/>
                      <a:pt x="5844" y="984"/>
                    </a:cubicBezTo>
                    <a:cubicBezTo>
                      <a:pt x="5524" y="368"/>
                      <a:pt x="4771" y="48"/>
                      <a:pt x="4063" y="3"/>
                    </a:cubicBezTo>
                    <a:cubicBezTo>
                      <a:pt x="4021" y="2"/>
                      <a:pt x="3978" y="1"/>
                      <a:pt x="3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53;p41">
                <a:extLst>
                  <a:ext uri="{FF2B5EF4-FFF2-40B4-BE49-F238E27FC236}">
                    <a16:creationId xmlns:a16="http://schemas.microsoft.com/office/drawing/2014/main" id="{1FA82702-B128-EF2F-8A6B-9A552A657149}"/>
                  </a:ext>
                </a:extLst>
              </p:cNvPr>
              <p:cNvSpPr/>
              <p:nvPr/>
            </p:nvSpPr>
            <p:spPr>
              <a:xfrm>
                <a:off x="2196525" y="2533650"/>
                <a:ext cx="14840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3730" extrusionOk="0">
                    <a:moveTo>
                      <a:pt x="366" y="1"/>
                    </a:moveTo>
                    <a:cubicBezTo>
                      <a:pt x="183" y="548"/>
                      <a:pt x="92" y="1119"/>
                      <a:pt x="46" y="1667"/>
                    </a:cubicBezTo>
                    <a:cubicBezTo>
                      <a:pt x="0" y="2215"/>
                      <a:pt x="23" y="2831"/>
                      <a:pt x="388" y="3219"/>
                    </a:cubicBezTo>
                    <a:cubicBezTo>
                      <a:pt x="708" y="3539"/>
                      <a:pt x="1187" y="3630"/>
                      <a:pt x="1644" y="3676"/>
                    </a:cubicBezTo>
                    <a:cubicBezTo>
                      <a:pt x="2000" y="3712"/>
                      <a:pt x="2359" y="3730"/>
                      <a:pt x="2719" y="3730"/>
                    </a:cubicBezTo>
                    <a:cubicBezTo>
                      <a:pt x="3488" y="3730"/>
                      <a:pt x="4260" y="3648"/>
                      <a:pt x="5022" y="3493"/>
                    </a:cubicBezTo>
                    <a:cubicBezTo>
                      <a:pt x="5342" y="3447"/>
                      <a:pt x="5661" y="3356"/>
                      <a:pt x="5935" y="3151"/>
                    </a:cubicBezTo>
                    <a:cubicBezTo>
                      <a:pt x="5889" y="3105"/>
                      <a:pt x="5867" y="3059"/>
                      <a:pt x="5821" y="2991"/>
                    </a:cubicBezTo>
                    <a:cubicBezTo>
                      <a:pt x="5615" y="2694"/>
                      <a:pt x="5319" y="2443"/>
                      <a:pt x="5022" y="2238"/>
                    </a:cubicBezTo>
                    <a:cubicBezTo>
                      <a:pt x="4543" y="1850"/>
                      <a:pt x="4041" y="1530"/>
                      <a:pt x="3493" y="1233"/>
                    </a:cubicBezTo>
                    <a:cubicBezTo>
                      <a:pt x="2557" y="708"/>
                      <a:pt x="1575" y="366"/>
                      <a:pt x="548" y="69"/>
                    </a:cubicBezTo>
                    <a:cubicBezTo>
                      <a:pt x="503" y="46"/>
                      <a:pt x="434" y="23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54;p41">
                <a:extLst>
                  <a:ext uri="{FF2B5EF4-FFF2-40B4-BE49-F238E27FC236}">
                    <a16:creationId xmlns:a16="http://schemas.microsoft.com/office/drawing/2014/main" id="{8A908C84-284E-9E36-C459-D0BE16B7B472}"/>
                  </a:ext>
                </a:extLst>
              </p:cNvPr>
              <p:cNvSpPr/>
              <p:nvPr/>
            </p:nvSpPr>
            <p:spPr>
              <a:xfrm>
                <a:off x="2057850" y="2244100"/>
                <a:ext cx="13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5297" h="2407" extrusionOk="0">
                    <a:moveTo>
                      <a:pt x="4775" y="1"/>
                    </a:moveTo>
                    <a:cubicBezTo>
                      <a:pt x="4643" y="1"/>
                      <a:pt x="4516" y="58"/>
                      <a:pt x="4429" y="170"/>
                    </a:cubicBezTo>
                    <a:cubicBezTo>
                      <a:pt x="3927" y="763"/>
                      <a:pt x="3196" y="1060"/>
                      <a:pt x="2671" y="1197"/>
                    </a:cubicBezTo>
                    <a:cubicBezTo>
                      <a:pt x="1964" y="1380"/>
                      <a:pt x="1211" y="1448"/>
                      <a:pt x="457" y="1494"/>
                    </a:cubicBezTo>
                    <a:cubicBezTo>
                      <a:pt x="206" y="1494"/>
                      <a:pt x="1" y="1722"/>
                      <a:pt x="24" y="1973"/>
                    </a:cubicBezTo>
                    <a:cubicBezTo>
                      <a:pt x="47" y="2224"/>
                      <a:pt x="252" y="2407"/>
                      <a:pt x="480" y="2407"/>
                    </a:cubicBezTo>
                    <a:lnTo>
                      <a:pt x="526" y="2407"/>
                    </a:lnTo>
                    <a:cubicBezTo>
                      <a:pt x="1302" y="2361"/>
                      <a:pt x="2124" y="2316"/>
                      <a:pt x="2923" y="2087"/>
                    </a:cubicBezTo>
                    <a:cubicBezTo>
                      <a:pt x="3858" y="1836"/>
                      <a:pt x="4634" y="1380"/>
                      <a:pt x="5137" y="763"/>
                    </a:cubicBezTo>
                    <a:cubicBezTo>
                      <a:pt x="5296" y="581"/>
                      <a:pt x="5274" y="284"/>
                      <a:pt x="5091" y="124"/>
                    </a:cubicBezTo>
                    <a:cubicBezTo>
                      <a:pt x="4997" y="41"/>
                      <a:pt x="4885" y="1"/>
                      <a:pt x="4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55;p41">
                <a:extLst>
                  <a:ext uri="{FF2B5EF4-FFF2-40B4-BE49-F238E27FC236}">
                    <a16:creationId xmlns:a16="http://schemas.microsoft.com/office/drawing/2014/main" id="{0816216A-02B7-80EB-3CBF-D7BE23778D5A}"/>
                  </a:ext>
                </a:extLst>
              </p:cNvPr>
              <p:cNvSpPr/>
              <p:nvPr/>
            </p:nvSpPr>
            <p:spPr>
              <a:xfrm>
                <a:off x="2326625" y="2242950"/>
                <a:ext cx="93600" cy="63625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2545" extrusionOk="0">
                    <a:moveTo>
                      <a:pt x="525" y="1"/>
                    </a:moveTo>
                    <a:cubicBezTo>
                      <a:pt x="398" y="1"/>
                      <a:pt x="270" y="59"/>
                      <a:pt x="183" y="170"/>
                    </a:cubicBezTo>
                    <a:cubicBezTo>
                      <a:pt x="1" y="376"/>
                      <a:pt x="23" y="673"/>
                      <a:pt x="229" y="832"/>
                    </a:cubicBezTo>
                    <a:cubicBezTo>
                      <a:pt x="1073" y="1540"/>
                      <a:pt x="2009" y="2111"/>
                      <a:pt x="3036" y="2499"/>
                    </a:cubicBezTo>
                    <a:cubicBezTo>
                      <a:pt x="3105" y="2521"/>
                      <a:pt x="3151" y="2544"/>
                      <a:pt x="3196" y="2544"/>
                    </a:cubicBezTo>
                    <a:cubicBezTo>
                      <a:pt x="3402" y="2544"/>
                      <a:pt x="3561" y="2430"/>
                      <a:pt x="3630" y="2247"/>
                    </a:cubicBezTo>
                    <a:cubicBezTo>
                      <a:pt x="3744" y="1996"/>
                      <a:pt x="3607" y="1723"/>
                      <a:pt x="3379" y="1631"/>
                    </a:cubicBezTo>
                    <a:cubicBezTo>
                      <a:pt x="2443" y="1266"/>
                      <a:pt x="1598" y="764"/>
                      <a:pt x="822" y="125"/>
                    </a:cubicBezTo>
                    <a:cubicBezTo>
                      <a:pt x="739" y="41"/>
                      <a:pt x="632" y="1"/>
                      <a:pt x="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756;p41">
                <a:extLst>
                  <a:ext uri="{FF2B5EF4-FFF2-40B4-BE49-F238E27FC236}">
                    <a16:creationId xmlns:a16="http://schemas.microsoft.com/office/drawing/2014/main" id="{35A4E84B-8EED-F573-1F82-23FFFE9DBBC4}"/>
                  </a:ext>
                </a:extLst>
              </p:cNvPr>
              <p:cNvSpPr/>
              <p:nvPr/>
            </p:nvSpPr>
            <p:spPr>
              <a:xfrm>
                <a:off x="2120625" y="2317100"/>
                <a:ext cx="702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31" extrusionOk="0">
                    <a:moveTo>
                      <a:pt x="611" y="1"/>
                    </a:moveTo>
                    <a:cubicBezTo>
                      <a:pt x="404" y="1"/>
                      <a:pt x="199" y="26"/>
                      <a:pt x="1" y="80"/>
                    </a:cubicBezTo>
                    <a:cubicBezTo>
                      <a:pt x="503" y="126"/>
                      <a:pt x="1005" y="217"/>
                      <a:pt x="1484" y="400"/>
                    </a:cubicBezTo>
                    <a:cubicBezTo>
                      <a:pt x="1941" y="583"/>
                      <a:pt x="2375" y="834"/>
                      <a:pt x="2808" y="1130"/>
                    </a:cubicBezTo>
                    <a:cubicBezTo>
                      <a:pt x="2511" y="697"/>
                      <a:pt x="2055" y="377"/>
                      <a:pt x="1553" y="172"/>
                    </a:cubicBezTo>
                    <a:cubicBezTo>
                      <a:pt x="1249" y="61"/>
                      <a:pt x="928" y="1"/>
                      <a:pt x="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757;p41">
                <a:extLst>
                  <a:ext uri="{FF2B5EF4-FFF2-40B4-BE49-F238E27FC236}">
                    <a16:creationId xmlns:a16="http://schemas.microsoft.com/office/drawing/2014/main" id="{961D0E83-9336-F24B-27C5-24441A66D311}"/>
                  </a:ext>
                </a:extLst>
              </p:cNvPr>
              <p:cNvSpPr/>
              <p:nvPr/>
            </p:nvSpPr>
            <p:spPr>
              <a:xfrm>
                <a:off x="2322625" y="2314525"/>
                <a:ext cx="388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051" extrusionOk="0">
                    <a:moveTo>
                      <a:pt x="1553" y="1"/>
                    </a:moveTo>
                    <a:cubicBezTo>
                      <a:pt x="1233" y="24"/>
                      <a:pt x="914" y="161"/>
                      <a:pt x="640" y="320"/>
                    </a:cubicBezTo>
                    <a:cubicBezTo>
                      <a:pt x="389" y="526"/>
                      <a:pt x="138" y="754"/>
                      <a:pt x="1" y="1051"/>
                    </a:cubicBezTo>
                    <a:cubicBezTo>
                      <a:pt x="275" y="868"/>
                      <a:pt x="526" y="686"/>
                      <a:pt x="777" y="526"/>
                    </a:cubicBezTo>
                    <a:cubicBezTo>
                      <a:pt x="1028" y="343"/>
                      <a:pt x="1279" y="183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58;p41">
                <a:extLst>
                  <a:ext uri="{FF2B5EF4-FFF2-40B4-BE49-F238E27FC236}">
                    <a16:creationId xmlns:a16="http://schemas.microsoft.com/office/drawing/2014/main" id="{43BAF265-BA5F-0EC6-5D24-C7CD7AC4F626}"/>
                  </a:ext>
                </a:extLst>
              </p:cNvPr>
              <p:cNvSpPr/>
              <p:nvPr/>
            </p:nvSpPr>
            <p:spPr>
              <a:xfrm>
                <a:off x="2284400" y="2381975"/>
                <a:ext cx="593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29" extrusionOk="0">
                    <a:moveTo>
                      <a:pt x="1370" y="0"/>
                    </a:moveTo>
                    <a:cubicBezTo>
                      <a:pt x="987" y="0"/>
                      <a:pt x="595" y="236"/>
                      <a:pt x="457" y="590"/>
                    </a:cubicBezTo>
                    <a:cubicBezTo>
                      <a:pt x="652" y="537"/>
                      <a:pt x="860" y="484"/>
                      <a:pt x="1060" y="484"/>
                    </a:cubicBezTo>
                    <a:cubicBezTo>
                      <a:pt x="1119" y="484"/>
                      <a:pt x="1177" y="488"/>
                      <a:pt x="1233" y="498"/>
                    </a:cubicBezTo>
                    <a:cubicBezTo>
                      <a:pt x="1507" y="544"/>
                      <a:pt x="1758" y="704"/>
                      <a:pt x="1804" y="978"/>
                    </a:cubicBezTo>
                    <a:cubicBezTo>
                      <a:pt x="1827" y="1206"/>
                      <a:pt x="1690" y="1411"/>
                      <a:pt x="1530" y="1571"/>
                    </a:cubicBezTo>
                    <a:cubicBezTo>
                      <a:pt x="1303" y="1763"/>
                      <a:pt x="1012" y="1860"/>
                      <a:pt x="725" y="1860"/>
                    </a:cubicBezTo>
                    <a:cubicBezTo>
                      <a:pt x="465" y="1860"/>
                      <a:pt x="207" y="1780"/>
                      <a:pt x="1" y="1617"/>
                    </a:cubicBezTo>
                    <a:lnTo>
                      <a:pt x="1" y="1617"/>
                    </a:lnTo>
                    <a:cubicBezTo>
                      <a:pt x="69" y="1685"/>
                      <a:pt x="206" y="1799"/>
                      <a:pt x="297" y="1891"/>
                    </a:cubicBezTo>
                    <a:cubicBezTo>
                      <a:pt x="529" y="2107"/>
                      <a:pt x="854" y="2229"/>
                      <a:pt x="1175" y="2229"/>
                    </a:cubicBezTo>
                    <a:cubicBezTo>
                      <a:pt x="1328" y="2229"/>
                      <a:pt x="1481" y="2201"/>
                      <a:pt x="1621" y="2142"/>
                    </a:cubicBezTo>
                    <a:cubicBezTo>
                      <a:pt x="2078" y="1936"/>
                      <a:pt x="2374" y="1480"/>
                      <a:pt x="2352" y="1000"/>
                    </a:cubicBezTo>
                    <a:cubicBezTo>
                      <a:pt x="2306" y="544"/>
                      <a:pt x="1986" y="133"/>
                      <a:pt x="1553" y="19"/>
                    </a:cubicBezTo>
                    <a:cubicBezTo>
                      <a:pt x="1493" y="6"/>
                      <a:pt x="1431" y="0"/>
                      <a:pt x="1370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59;p41">
                <a:extLst>
                  <a:ext uri="{FF2B5EF4-FFF2-40B4-BE49-F238E27FC236}">
                    <a16:creationId xmlns:a16="http://schemas.microsoft.com/office/drawing/2014/main" id="{40A7A0B7-529C-0741-B642-17980EE469BA}"/>
                  </a:ext>
                </a:extLst>
              </p:cNvPr>
              <p:cNvSpPr/>
              <p:nvPr/>
            </p:nvSpPr>
            <p:spPr>
              <a:xfrm>
                <a:off x="1560275" y="1938800"/>
                <a:ext cx="889225" cy="581175"/>
              </a:xfrm>
              <a:custGeom>
                <a:avLst/>
                <a:gdLst/>
                <a:ahLst/>
                <a:cxnLst/>
                <a:rect l="l" t="t" r="r" b="b"/>
                <a:pathLst>
                  <a:path w="35569" h="23247" extrusionOk="0">
                    <a:moveTo>
                      <a:pt x="29413" y="1"/>
                    </a:moveTo>
                    <a:cubicBezTo>
                      <a:pt x="27311" y="1"/>
                      <a:pt x="25473" y="1494"/>
                      <a:pt x="25473" y="1494"/>
                    </a:cubicBezTo>
                    <a:cubicBezTo>
                      <a:pt x="25473" y="1494"/>
                      <a:pt x="22408" y="656"/>
                      <a:pt x="19079" y="656"/>
                    </a:cubicBezTo>
                    <a:cubicBezTo>
                      <a:pt x="14895" y="656"/>
                      <a:pt x="10296" y="1980"/>
                      <a:pt x="10842" y="7954"/>
                    </a:cubicBezTo>
                    <a:cubicBezTo>
                      <a:pt x="10842" y="7954"/>
                      <a:pt x="0" y="11195"/>
                      <a:pt x="9952" y="20439"/>
                    </a:cubicBezTo>
                    <a:cubicBezTo>
                      <a:pt x="9952" y="20439"/>
                      <a:pt x="9530" y="15922"/>
                      <a:pt x="12715" y="15922"/>
                    </a:cubicBezTo>
                    <a:cubicBezTo>
                      <a:pt x="13305" y="15922"/>
                      <a:pt x="14019" y="16077"/>
                      <a:pt x="14882" y="16445"/>
                    </a:cubicBezTo>
                    <a:cubicBezTo>
                      <a:pt x="14882" y="16445"/>
                      <a:pt x="15225" y="21101"/>
                      <a:pt x="16982" y="23247"/>
                    </a:cubicBezTo>
                    <a:cubicBezTo>
                      <a:pt x="16982" y="23247"/>
                      <a:pt x="14996" y="16970"/>
                      <a:pt x="17462" y="14162"/>
                    </a:cubicBezTo>
                    <a:cubicBezTo>
                      <a:pt x="19927" y="11355"/>
                      <a:pt x="18397" y="10488"/>
                      <a:pt x="18397" y="10488"/>
                    </a:cubicBezTo>
                    <a:cubicBezTo>
                      <a:pt x="18397" y="10488"/>
                      <a:pt x="19472" y="8400"/>
                      <a:pt x="23246" y="8400"/>
                    </a:cubicBezTo>
                    <a:cubicBezTo>
                      <a:pt x="24108" y="8400"/>
                      <a:pt x="25110" y="8508"/>
                      <a:pt x="26272" y="8776"/>
                    </a:cubicBezTo>
                    <a:cubicBezTo>
                      <a:pt x="27231" y="8999"/>
                      <a:pt x="28124" y="9103"/>
                      <a:pt x="28939" y="9103"/>
                    </a:cubicBezTo>
                    <a:cubicBezTo>
                      <a:pt x="33459" y="9103"/>
                      <a:pt x="35569" y="5908"/>
                      <a:pt x="33074" y="2156"/>
                    </a:cubicBezTo>
                    <a:cubicBezTo>
                      <a:pt x="31976" y="517"/>
                      <a:pt x="30649" y="1"/>
                      <a:pt x="29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60;p41">
                <a:extLst>
                  <a:ext uri="{FF2B5EF4-FFF2-40B4-BE49-F238E27FC236}">
                    <a16:creationId xmlns:a16="http://schemas.microsoft.com/office/drawing/2014/main" id="{D77F01DD-AD6A-79C2-CB67-293691B08991}"/>
                  </a:ext>
                </a:extLst>
              </p:cNvPr>
              <p:cNvSpPr/>
              <p:nvPr/>
            </p:nvSpPr>
            <p:spPr>
              <a:xfrm>
                <a:off x="2325475" y="2668325"/>
                <a:ext cx="1021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2264" extrusionOk="0">
                    <a:moveTo>
                      <a:pt x="4087" y="0"/>
                    </a:moveTo>
                    <a:lnTo>
                      <a:pt x="1622" y="320"/>
                    </a:lnTo>
                    <a:cubicBezTo>
                      <a:pt x="1622" y="320"/>
                      <a:pt x="617" y="959"/>
                      <a:pt x="1" y="982"/>
                    </a:cubicBezTo>
                    <a:cubicBezTo>
                      <a:pt x="1" y="982"/>
                      <a:pt x="120" y="2263"/>
                      <a:pt x="1765" y="2263"/>
                    </a:cubicBezTo>
                    <a:cubicBezTo>
                      <a:pt x="2282" y="2263"/>
                      <a:pt x="2950" y="2137"/>
                      <a:pt x="3813" y="1804"/>
                    </a:cubicBezTo>
                    <a:lnTo>
                      <a:pt x="4087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61;p41">
                <a:extLst>
                  <a:ext uri="{FF2B5EF4-FFF2-40B4-BE49-F238E27FC236}">
                    <a16:creationId xmlns:a16="http://schemas.microsoft.com/office/drawing/2014/main" id="{1D661F24-6737-8CD0-54C8-33EF411B3499}"/>
                  </a:ext>
                </a:extLst>
              </p:cNvPr>
              <p:cNvSpPr/>
              <p:nvPr/>
            </p:nvSpPr>
            <p:spPr>
              <a:xfrm>
                <a:off x="2355725" y="2668325"/>
                <a:ext cx="719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2010" extrusionOk="0">
                    <a:moveTo>
                      <a:pt x="2877" y="0"/>
                    </a:moveTo>
                    <a:lnTo>
                      <a:pt x="412" y="320"/>
                    </a:lnTo>
                    <a:cubicBezTo>
                      <a:pt x="412" y="320"/>
                      <a:pt x="252" y="434"/>
                      <a:pt x="1" y="548"/>
                    </a:cubicBezTo>
                    <a:cubicBezTo>
                      <a:pt x="138" y="685"/>
                      <a:pt x="320" y="799"/>
                      <a:pt x="526" y="868"/>
                    </a:cubicBezTo>
                    <a:cubicBezTo>
                      <a:pt x="692" y="923"/>
                      <a:pt x="866" y="953"/>
                      <a:pt x="1038" y="953"/>
                    </a:cubicBezTo>
                    <a:cubicBezTo>
                      <a:pt x="1151" y="953"/>
                      <a:pt x="1262" y="940"/>
                      <a:pt x="1370" y="913"/>
                    </a:cubicBezTo>
                    <a:cubicBezTo>
                      <a:pt x="1462" y="1233"/>
                      <a:pt x="1598" y="1575"/>
                      <a:pt x="1850" y="1826"/>
                    </a:cubicBezTo>
                    <a:cubicBezTo>
                      <a:pt x="1895" y="1895"/>
                      <a:pt x="1941" y="1941"/>
                      <a:pt x="2009" y="2009"/>
                    </a:cubicBezTo>
                    <a:cubicBezTo>
                      <a:pt x="2192" y="1941"/>
                      <a:pt x="2397" y="1872"/>
                      <a:pt x="2603" y="1804"/>
                    </a:cubicBezTo>
                    <a:lnTo>
                      <a:pt x="2877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762;p41">
                <a:extLst>
                  <a:ext uri="{FF2B5EF4-FFF2-40B4-BE49-F238E27FC236}">
                    <a16:creationId xmlns:a16="http://schemas.microsoft.com/office/drawing/2014/main" id="{53322766-C395-1455-D018-8709CDBEBEBF}"/>
                  </a:ext>
                </a:extLst>
              </p:cNvPr>
              <p:cNvSpPr/>
              <p:nvPr/>
            </p:nvSpPr>
            <p:spPr>
              <a:xfrm>
                <a:off x="2342025" y="2535825"/>
                <a:ext cx="393200" cy="344800"/>
              </a:xfrm>
              <a:custGeom>
                <a:avLst/>
                <a:gdLst/>
                <a:ahLst/>
                <a:cxnLst/>
                <a:rect l="l" t="t" r="r" b="b"/>
                <a:pathLst>
                  <a:path w="15728" h="13792" extrusionOk="0">
                    <a:moveTo>
                      <a:pt x="5379" y="1"/>
                    </a:moveTo>
                    <a:cubicBezTo>
                      <a:pt x="5103" y="1"/>
                      <a:pt x="4825" y="62"/>
                      <a:pt x="4566" y="188"/>
                    </a:cubicBezTo>
                    <a:lnTo>
                      <a:pt x="1736" y="1580"/>
                    </a:lnTo>
                    <a:cubicBezTo>
                      <a:pt x="1051" y="1922"/>
                      <a:pt x="731" y="2744"/>
                      <a:pt x="1005" y="3452"/>
                    </a:cubicBezTo>
                    <a:lnTo>
                      <a:pt x="800" y="3543"/>
                    </a:lnTo>
                    <a:cubicBezTo>
                      <a:pt x="229" y="3817"/>
                      <a:pt x="1" y="4479"/>
                      <a:pt x="275" y="5049"/>
                    </a:cubicBezTo>
                    <a:cubicBezTo>
                      <a:pt x="466" y="5432"/>
                      <a:pt x="850" y="5670"/>
                      <a:pt x="1278" y="5670"/>
                    </a:cubicBezTo>
                    <a:cubicBezTo>
                      <a:pt x="1361" y="5670"/>
                      <a:pt x="1445" y="5661"/>
                      <a:pt x="1530" y="5643"/>
                    </a:cubicBezTo>
                    <a:lnTo>
                      <a:pt x="2101" y="5506"/>
                    </a:lnTo>
                    <a:lnTo>
                      <a:pt x="2420" y="6396"/>
                    </a:lnTo>
                    <a:cubicBezTo>
                      <a:pt x="2611" y="6882"/>
                      <a:pt x="3066" y="7170"/>
                      <a:pt x="3553" y="7170"/>
                    </a:cubicBezTo>
                    <a:cubicBezTo>
                      <a:pt x="3707" y="7170"/>
                      <a:pt x="3865" y="7141"/>
                      <a:pt x="4018" y="7081"/>
                    </a:cubicBezTo>
                    <a:lnTo>
                      <a:pt x="4246" y="7743"/>
                    </a:lnTo>
                    <a:cubicBezTo>
                      <a:pt x="4435" y="8267"/>
                      <a:pt x="4933" y="8618"/>
                      <a:pt x="5491" y="8618"/>
                    </a:cubicBezTo>
                    <a:cubicBezTo>
                      <a:pt x="5540" y="8618"/>
                      <a:pt x="5589" y="8616"/>
                      <a:pt x="5639" y="8610"/>
                    </a:cubicBezTo>
                    <a:lnTo>
                      <a:pt x="6027" y="8587"/>
                    </a:lnTo>
                    <a:lnTo>
                      <a:pt x="6324" y="9158"/>
                    </a:lnTo>
                    <a:cubicBezTo>
                      <a:pt x="6803" y="10071"/>
                      <a:pt x="7670" y="10687"/>
                      <a:pt x="8675" y="10870"/>
                    </a:cubicBezTo>
                    <a:lnTo>
                      <a:pt x="10592" y="11189"/>
                    </a:lnTo>
                    <a:lnTo>
                      <a:pt x="12646" y="13791"/>
                    </a:lnTo>
                    <a:cubicBezTo>
                      <a:pt x="15043" y="13107"/>
                      <a:pt x="15728" y="9934"/>
                      <a:pt x="15728" y="9934"/>
                    </a:cubicBezTo>
                    <a:lnTo>
                      <a:pt x="12212" y="6191"/>
                    </a:lnTo>
                    <a:lnTo>
                      <a:pt x="9861" y="3657"/>
                    </a:lnTo>
                    <a:lnTo>
                      <a:pt x="6689" y="530"/>
                    </a:lnTo>
                    <a:cubicBezTo>
                      <a:pt x="6327" y="183"/>
                      <a:pt x="5856" y="1"/>
                      <a:pt x="5379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763;p41">
                <a:extLst>
                  <a:ext uri="{FF2B5EF4-FFF2-40B4-BE49-F238E27FC236}">
                    <a16:creationId xmlns:a16="http://schemas.microsoft.com/office/drawing/2014/main" id="{DF0B9C29-1125-AD62-118A-4488BB99F1A6}"/>
                  </a:ext>
                </a:extLst>
              </p:cNvPr>
              <p:cNvSpPr/>
              <p:nvPr/>
            </p:nvSpPr>
            <p:spPr>
              <a:xfrm>
                <a:off x="2364300" y="2583875"/>
                <a:ext cx="764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530" extrusionOk="0">
                    <a:moveTo>
                      <a:pt x="3059" y="0"/>
                    </a:moveTo>
                    <a:lnTo>
                      <a:pt x="3059" y="0"/>
                    </a:lnTo>
                    <a:cubicBezTo>
                      <a:pt x="3059" y="0"/>
                      <a:pt x="1780" y="23"/>
                      <a:pt x="23" y="890"/>
                    </a:cubicBezTo>
                    <a:cubicBezTo>
                      <a:pt x="0" y="1096"/>
                      <a:pt x="23" y="1324"/>
                      <a:pt x="114" y="1530"/>
                    </a:cubicBezTo>
                    <a:lnTo>
                      <a:pt x="3059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764;p41">
                <a:extLst>
                  <a:ext uri="{FF2B5EF4-FFF2-40B4-BE49-F238E27FC236}">
                    <a16:creationId xmlns:a16="http://schemas.microsoft.com/office/drawing/2014/main" id="{442E2C8B-B69F-C86D-D9C4-DC9A31085166}"/>
                  </a:ext>
                </a:extLst>
              </p:cNvPr>
              <p:cNvSpPr/>
              <p:nvPr/>
            </p:nvSpPr>
            <p:spPr>
              <a:xfrm>
                <a:off x="2350600" y="2624950"/>
                <a:ext cx="1238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2102" extrusionOk="0">
                    <a:moveTo>
                      <a:pt x="4953" y="1"/>
                    </a:moveTo>
                    <a:lnTo>
                      <a:pt x="4953" y="1"/>
                    </a:lnTo>
                    <a:cubicBezTo>
                      <a:pt x="4953" y="1"/>
                      <a:pt x="1781" y="1370"/>
                      <a:pt x="0" y="1621"/>
                    </a:cubicBezTo>
                    <a:cubicBezTo>
                      <a:pt x="227" y="1924"/>
                      <a:pt x="579" y="2101"/>
                      <a:pt x="953" y="2101"/>
                    </a:cubicBezTo>
                    <a:cubicBezTo>
                      <a:pt x="1031" y="2101"/>
                      <a:pt x="1109" y="2093"/>
                      <a:pt x="1187" y="2078"/>
                    </a:cubicBezTo>
                    <a:lnTo>
                      <a:pt x="1758" y="1941"/>
                    </a:lnTo>
                    <a:lnTo>
                      <a:pt x="1803" y="1827"/>
                    </a:lnTo>
                    <a:lnTo>
                      <a:pt x="4953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765;p41">
                <a:extLst>
                  <a:ext uri="{FF2B5EF4-FFF2-40B4-BE49-F238E27FC236}">
                    <a16:creationId xmlns:a16="http://schemas.microsoft.com/office/drawing/2014/main" id="{D10E82A3-4946-776D-6A74-846CB24D4E68}"/>
                  </a:ext>
                </a:extLst>
              </p:cNvPr>
              <p:cNvSpPr/>
              <p:nvPr/>
            </p:nvSpPr>
            <p:spPr>
              <a:xfrm>
                <a:off x="2406525" y="2671750"/>
                <a:ext cx="970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1729" extrusionOk="0">
                    <a:moveTo>
                      <a:pt x="3880" y="0"/>
                    </a:moveTo>
                    <a:lnTo>
                      <a:pt x="1073" y="1028"/>
                    </a:lnTo>
                    <a:cubicBezTo>
                      <a:pt x="1073" y="1028"/>
                      <a:pt x="571" y="1187"/>
                      <a:pt x="0" y="1233"/>
                    </a:cubicBezTo>
                    <a:cubicBezTo>
                      <a:pt x="231" y="1546"/>
                      <a:pt x="604" y="1728"/>
                      <a:pt x="991" y="1728"/>
                    </a:cubicBezTo>
                    <a:cubicBezTo>
                      <a:pt x="1141" y="1728"/>
                      <a:pt x="1292" y="1701"/>
                      <a:pt x="1438" y="1644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766;p41">
                <a:extLst>
                  <a:ext uri="{FF2B5EF4-FFF2-40B4-BE49-F238E27FC236}">
                    <a16:creationId xmlns:a16="http://schemas.microsoft.com/office/drawing/2014/main" id="{C1436786-7DFE-7E57-953D-95E307594F3B}"/>
                  </a:ext>
                </a:extLst>
              </p:cNvPr>
              <p:cNvSpPr/>
              <p:nvPr/>
            </p:nvSpPr>
            <p:spPr>
              <a:xfrm>
                <a:off x="2492675" y="2715675"/>
                <a:ext cx="66225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3676" extrusionOk="0">
                    <a:moveTo>
                      <a:pt x="1736" y="1"/>
                    </a:moveTo>
                    <a:lnTo>
                      <a:pt x="1" y="1393"/>
                    </a:lnTo>
                    <a:lnTo>
                      <a:pt x="298" y="1964"/>
                    </a:lnTo>
                    <a:cubicBezTo>
                      <a:pt x="777" y="2877"/>
                      <a:pt x="1644" y="3493"/>
                      <a:pt x="2649" y="3676"/>
                    </a:cubicBezTo>
                    <a:cubicBezTo>
                      <a:pt x="184" y="2329"/>
                      <a:pt x="1735" y="1"/>
                      <a:pt x="1736" y="1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767;p41">
                <a:extLst>
                  <a:ext uri="{FF2B5EF4-FFF2-40B4-BE49-F238E27FC236}">
                    <a16:creationId xmlns:a16="http://schemas.microsoft.com/office/drawing/2014/main" id="{D7FD4441-43ED-AD10-C807-97CF996E2E1F}"/>
                  </a:ext>
                </a:extLst>
              </p:cNvPr>
              <p:cNvSpPr/>
              <p:nvPr/>
            </p:nvSpPr>
            <p:spPr>
              <a:xfrm>
                <a:off x="2179400" y="2321025"/>
                <a:ext cx="177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63" extrusionOk="0">
                    <a:moveTo>
                      <a:pt x="117" y="0"/>
                    </a:moveTo>
                    <a:cubicBezTo>
                      <a:pt x="80" y="0"/>
                      <a:pt x="41" y="5"/>
                      <a:pt x="1" y="15"/>
                    </a:cubicBezTo>
                    <a:cubicBezTo>
                      <a:pt x="115" y="152"/>
                      <a:pt x="229" y="220"/>
                      <a:pt x="343" y="311"/>
                    </a:cubicBezTo>
                    <a:cubicBezTo>
                      <a:pt x="457" y="403"/>
                      <a:pt x="549" y="494"/>
                      <a:pt x="708" y="562"/>
                    </a:cubicBezTo>
                    <a:cubicBezTo>
                      <a:pt x="708" y="380"/>
                      <a:pt x="617" y="243"/>
                      <a:pt x="480" y="129"/>
                    </a:cubicBezTo>
                    <a:cubicBezTo>
                      <a:pt x="373" y="58"/>
                      <a:pt x="252" y="0"/>
                      <a:pt x="117" y="0"/>
                    </a:cubicBezTo>
                    <a:close/>
                  </a:path>
                </a:pathLst>
              </a:custGeom>
              <a:solidFill>
                <a:srgbClr val="F5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68;p41">
                <a:extLst>
                  <a:ext uri="{FF2B5EF4-FFF2-40B4-BE49-F238E27FC236}">
                    <a16:creationId xmlns:a16="http://schemas.microsoft.com/office/drawing/2014/main" id="{74872677-577F-581D-D26C-F5FDA24B518D}"/>
                  </a:ext>
                </a:extLst>
              </p:cNvPr>
              <p:cNvSpPr/>
              <p:nvPr/>
            </p:nvSpPr>
            <p:spPr>
              <a:xfrm>
                <a:off x="2317500" y="2316250"/>
                <a:ext cx="114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63" extrusionOk="0">
                    <a:moveTo>
                      <a:pt x="457" y="0"/>
                    </a:moveTo>
                    <a:lnTo>
                      <a:pt x="457" y="0"/>
                    </a:lnTo>
                    <a:cubicBezTo>
                      <a:pt x="320" y="69"/>
                      <a:pt x="206" y="160"/>
                      <a:pt x="137" y="274"/>
                    </a:cubicBezTo>
                    <a:cubicBezTo>
                      <a:pt x="69" y="365"/>
                      <a:pt x="0" y="502"/>
                      <a:pt x="0" y="662"/>
                    </a:cubicBezTo>
                    <a:cubicBezTo>
                      <a:pt x="160" y="594"/>
                      <a:pt x="251" y="502"/>
                      <a:pt x="320" y="388"/>
                    </a:cubicBezTo>
                    <a:cubicBezTo>
                      <a:pt x="411" y="297"/>
                      <a:pt x="457" y="160"/>
                      <a:pt x="457" y="0"/>
                    </a:cubicBezTo>
                    <a:close/>
                  </a:path>
                </a:pathLst>
              </a:custGeom>
              <a:solidFill>
                <a:srgbClr val="F5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69;p41">
                <a:extLst>
                  <a:ext uri="{FF2B5EF4-FFF2-40B4-BE49-F238E27FC236}">
                    <a16:creationId xmlns:a16="http://schemas.microsoft.com/office/drawing/2014/main" id="{44CC2D47-E6D1-9522-3E00-8B1276EB2DDD}"/>
                  </a:ext>
                </a:extLst>
              </p:cNvPr>
              <p:cNvSpPr/>
              <p:nvPr/>
            </p:nvSpPr>
            <p:spPr>
              <a:xfrm>
                <a:off x="2206225" y="2478250"/>
                <a:ext cx="14155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2194" extrusionOk="0">
                    <a:moveTo>
                      <a:pt x="3545" y="1"/>
                    </a:moveTo>
                    <a:cubicBezTo>
                      <a:pt x="2674" y="1"/>
                      <a:pt x="1385" y="219"/>
                      <a:pt x="777" y="870"/>
                    </a:cubicBezTo>
                    <a:cubicBezTo>
                      <a:pt x="411" y="1235"/>
                      <a:pt x="183" y="1692"/>
                      <a:pt x="0" y="2194"/>
                    </a:cubicBezTo>
                    <a:cubicBezTo>
                      <a:pt x="297" y="2103"/>
                      <a:pt x="617" y="2011"/>
                      <a:pt x="936" y="1943"/>
                    </a:cubicBezTo>
                    <a:cubicBezTo>
                      <a:pt x="1983" y="1692"/>
                      <a:pt x="3049" y="1575"/>
                      <a:pt x="4117" y="1575"/>
                    </a:cubicBezTo>
                    <a:cubicBezTo>
                      <a:pt x="4213" y="1575"/>
                      <a:pt x="4309" y="1576"/>
                      <a:pt x="4406" y="1578"/>
                    </a:cubicBezTo>
                    <a:cubicBezTo>
                      <a:pt x="4520" y="1578"/>
                      <a:pt x="5136" y="1646"/>
                      <a:pt x="5661" y="1692"/>
                    </a:cubicBezTo>
                    <a:cubicBezTo>
                      <a:pt x="5616" y="1463"/>
                      <a:pt x="5570" y="1212"/>
                      <a:pt x="5456" y="984"/>
                    </a:cubicBezTo>
                    <a:cubicBezTo>
                      <a:pt x="5136" y="368"/>
                      <a:pt x="4383" y="48"/>
                      <a:pt x="3675" y="3"/>
                    </a:cubicBezTo>
                    <a:cubicBezTo>
                      <a:pt x="3633" y="2"/>
                      <a:pt x="3590" y="1"/>
                      <a:pt x="35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70;p41">
                <a:extLst>
                  <a:ext uri="{FF2B5EF4-FFF2-40B4-BE49-F238E27FC236}">
                    <a16:creationId xmlns:a16="http://schemas.microsoft.com/office/drawing/2014/main" id="{161DE6E6-E8FB-30E9-3EBC-83FCB02808F6}"/>
                  </a:ext>
                </a:extLst>
              </p:cNvPr>
              <p:cNvSpPr/>
              <p:nvPr/>
            </p:nvSpPr>
            <p:spPr>
              <a:xfrm>
                <a:off x="2197675" y="2591300"/>
                <a:ext cx="15695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14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" y="342"/>
                      <a:pt x="114" y="662"/>
                      <a:pt x="342" y="913"/>
                    </a:cubicBezTo>
                    <a:cubicBezTo>
                      <a:pt x="662" y="1233"/>
                      <a:pt x="1141" y="1324"/>
                      <a:pt x="1598" y="1370"/>
                    </a:cubicBezTo>
                    <a:cubicBezTo>
                      <a:pt x="1954" y="1406"/>
                      <a:pt x="2313" y="1424"/>
                      <a:pt x="2673" y="1424"/>
                    </a:cubicBezTo>
                    <a:cubicBezTo>
                      <a:pt x="3442" y="1424"/>
                      <a:pt x="4214" y="1342"/>
                      <a:pt x="4976" y="1187"/>
                    </a:cubicBezTo>
                    <a:cubicBezTo>
                      <a:pt x="5387" y="1118"/>
                      <a:pt x="5843" y="982"/>
                      <a:pt x="6094" y="639"/>
                    </a:cubicBezTo>
                    <a:cubicBezTo>
                      <a:pt x="6209" y="479"/>
                      <a:pt x="6254" y="320"/>
                      <a:pt x="6277" y="137"/>
                    </a:cubicBezTo>
                    <a:lnTo>
                      <a:pt x="6277" y="137"/>
                    </a:lnTo>
                    <a:cubicBezTo>
                      <a:pt x="5332" y="378"/>
                      <a:pt x="4358" y="499"/>
                      <a:pt x="3384" y="499"/>
                    </a:cubicBezTo>
                    <a:cubicBezTo>
                      <a:pt x="2241" y="499"/>
                      <a:pt x="1097" y="33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71;p41">
                <a:extLst>
                  <a:ext uri="{FF2B5EF4-FFF2-40B4-BE49-F238E27FC236}">
                    <a16:creationId xmlns:a16="http://schemas.microsoft.com/office/drawing/2014/main" id="{87EC00B8-5221-8C48-C2D8-2D0B6A5BF49F}"/>
                  </a:ext>
                </a:extLst>
              </p:cNvPr>
              <p:cNvSpPr/>
              <p:nvPr/>
            </p:nvSpPr>
            <p:spPr>
              <a:xfrm>
                <a:off x="1861550" y="2388150"/>
                <a:ext cx="525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465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8" y="343"/>
                      <a:pt x="549" y="708"/>
                      <a:pt x="777" y="1050"/>
                    </a:cubicBezTo>
                    <a:cubicBezTo>
                      <a:pt x="1005" y="1415"/>
                      <a:pt x="1211" y="1781"/>
                      <a:pt x="1371" y="2169"/>
                    </a:cubicBezTo>
                    <a:cubicBezTo>
                      <a:pt x="1439" y="2351"/>
                      <a:pt x="1507" y="2557"/>
                      <a:pt x="1576" y="2762"/>
                    </a:cubicBezTo>
                    <a:cubicBezTo>
                      <a:pt x="1622" y="2968"/>
                      <a:pt x="1690" y="3173"/>
                      <a:pt x="1713" y="3378"/>
                    </a:cubicBezTo>
                    <a:cubicBezTo>
                      <a:pt x="1804" y="3789"/>
                      <a:pt x="1827" y="4200"/>
                      <a:pt x="1873" y="4657"/>
                    </a:cubicBezTo>
                    <a:cubicBezTo>
                      <a:pt x="2010" y="4246"/>
                      <a:pt x="2101" y="3789"/>
                      <a:pt x="2078" y="3333"/>
                    </a:cubicBezTo>
                    <a:cubicBezTo>
                      <a:pt x="2101" y="3104"/>
                      <a:pt x="2032" y="2876"/>
                      <a:pt x="2010" y="2648"/>
                    </a:cubicBezTo>
                    <a:cubicBezTo>
                      <a:pt x="1941" y="2420"/>
                      <a:pt x="1895" y="2191"/>
                      <a:pt x="1781" y="1986"/>
                    </a:cubicBezTo>
                    <a:cubicBezTo>
                      <a:pt x="1622" y="1575"/>
                      <a:pt x="1371" y="1164"/>
                      <a:pt x="1074" y="845"/>
                    </a:cubicBezTo>
                    <a:cubicBezTo>
                      <a:pt x="754" y="502"/>
                      <a:pt x="412" y="206"/>
                      <a:pt x="1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772;p41">
                <a:extLst>
                  <a:ext uri="{FF2B5EF4-FFF2-40B4-BE49-F238E27FC236}">
                    <a16:creationId xmlns:a16="http://schemas.microsoft.com/office/drawing/2014/main" id="{D8B372AD-3D57-D605-F0AA-BA9638DF04F6}"/>
                  </a:ext>
                </a:extLst>
              </p:cNvPr>
              <p:cNvSpPr/>
              <p:nvPr/>
            </p:nvSpPr>
            <p:spPr>
              <a:xfrm>
                <a:off x="1854150" y="2421250"/>
                <a:ext cx="371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352" extrusionOk="0">
                    <a:moveTo>
                      <a:pt x="1484" y="0"/>
                    </a:moveTo>
                    <a:lnTo>
                      <a:pt x="1484" y="0"/>
                    </a:lnTo>
                    <a:cubicBezTo>
                      <a:pt x="1256" y="91"/>
                      <a:pt x="1050" y="228"/>
                      <a:pt x="845" y="388"/>
                    </a:cubicBezTo>
                    <a:cubicBezTo>
                      <a:pt x="662" y="548"/>
                      <a:pt x="502" y="731"/>
                      <a:pt x="365" y="936"/>
                    </a:cubicBezTo>
                    <a:cubicBezTo>
                      <a:pt x="229" y="1141"/>
                      <a:pt x="114" y="1347"/>
                      <a:pt x="69" y="1598"/>
                    </a:cubicBezTo>
                    <a:cubicBezTo>
                      <a:pt x="0" y="1849"/>
                      <a:pt x="0" y="2123"/>
                      <a:pt x="92" y="2351"/>
                    </a:cubicBezTo>
                    <a:cubicBezTo>
                      <a:pt x="183" y="2123"/>
                      <a:pt x="297" y="1917"/>
                      <a:pt x="388" y="1735"/>
                    </a:cubicBezTo>
                    <a:cubicBezTo>
                      <a:pt x="502" y="1552"/>
                      <a:pt x="639" y="1370"/>
                      <a:pt x="754" y="1187"/>
                    </a:cubicBezTo>
                    <a:cubicBezTo>
                      <a:pt x="1005" y="822"/>
                      <a:pt x="1256" y="457"/>
                      <a:pt x="1484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773;p41">
                <a:extLst>
                  <a:ext uri="{FF2B5EF4-FFF2-40B4-BE49-F238E27FC236}">
                    <a16:creationId xmlns:a16="http://schemas.microsoft.com/office/drawing/2014/main" id="{B2964948-E87C-EC3F-8FFC-78CC200F30DD}"/>
                  </a:ext>
                </a:extLst>
              </p:cNvPr>
              <p:cNvSpPr/>
              <p:nvPr/>
            </p:nvSpPr>
            <p:spPr>
              <a:xfrm>
                <a:off x="2031050" y="2342350"/>
                <a:ext cx="1027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799" extrusionOk="0">
                    <a:moveTo>
                      <a:pt x="1173" y="1"/>
                    </a:moveTo>
                    <a:cubicBezTo>
                      <a:pt x="594" y="1"/>
                      <a:pt x="173" y="152"/>
                      <a:pt x="114" y="417"/>
                    </a:cubicBezTo>
                    <a:cubicBezTo>
                      <a:pt x="0" y="851"/>
                      <a:pt x="799" y="1399"/>
                      <a:pt x="1872" y="1672"/>
                    </a:cubicBezTo>
                    <a:cubicBezTo>
                      <a:pt x="2237" y="1758"/>
                      <a:pt x="2589" y="1798"/>
                      <a:pt x="2898" y="1798"/>
                    </a:cubicBezTo>
                    <a:cubicBezTo>
                      <a:pt x="3497" y="1798"/>
                      <a:pt x="3934" y="1647"/>
                      <a:pt x="3995" y="1376"/>
                    </a:cubicBezTo>
                    <a:cubicBezTo>
                      <a:pt x="4109" y="942"/>
                      <a:pt x="3310" y="394"/>
                      <a:pt x="2237" y="143"/>
                    </a:cubicBezTo>
                    <a:cubicBezTo>
                      <a:pt x="1857" y="46"/>
                      <a:pt x="1491" y="1"/>
                      <a:pt x="1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774;p41">
                <a:extLst>
                  <a:ext uri="{FF2B5EF4-FFF2-40B4-BE49-F238E27FC236}">
                    <a16:creationId xmlns:a16="http://schemas.microsoft.com/office/drawing/2014/main" id="{C2CEEDE0-190E-1758-9ABB-1F1DDD10446C}"/>
                  </a:ext>
                </a:extLst>
              </p:cNvPr>
              <p:cNvSpPr/>
              <p:nvPr/>
            </p:nvSpPr>
            <p:spPr>
              <a:xfrm>
                <a:off x="2339750" y="2348750"/>
                <a:ext cx="605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053" extrusionOk="0">
                    <a:moveTo>
                      <a:pt x="1701" y="0"/>
                    </a:moveTo>
                    <a:cubicBezTo>
                      <a:pt x="1520" y="0"/>
                      <a:pt x="1313" y="23"/>
                      <a:pt x="1096" y="70"/>
                    </a:cubicBezTo>
                    <a:cubicBezTo>
                      <a:pt x="457" y="230"/>
                      <a:pt x="1" y="549"/>
                      <a:pt x="69" y="800"/>
                    </a:cubicBezTo>
                    <a:cubicBezTo>
                      <a:pt x="99" y="966"/>
                      <a:pt x="358" y="1052"/>
                      <a:pt x="715" y="1052"/>
                    </a:cubicBezTo>
                    <a:cubicBezTo>
                      <a:pt x="898" y="1052"/>
                      <a:pt x="1107" y="1029"/>
                      <a:pt x="1324" y="983"/>
                    </a:cubicBezTo>
                    <a:cubicBezTo>
                      <a:pt x="1941" y="823"/>
                      <a:pt x="2420" y="503"/>
                      <a:pt x="2352" y="252"/>
                    </a:cubicBezTo>
                    <a:cubicBezTo>
                      <a:pt x="2306" y="87"/>
                      <a:pt x="2052" y="0"/>
                      <a:pt x="1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775;p41">
                <a:extLst>
                  <a:ext uri="{FF2B5EF4-FFF2-40B4-BE49-F238E27FC236}">
                    <a16:creationId xmlns:a16="http://schemas.microsoft.com/office/drawing/2014/main" id="{9B43B207-5C99-3919-08C5-0906748D987D}"/>
                  </a:ext>
                </a:extLst>
              </p:cNvPr>
              <p:cNvSpPr/>
              <p:nvPr/>
            </p:nvSpPr>
            <p:spPr>
              <a:xfrm>
                <a:off x="2011075" y="2439500"/>
                <a:ext cx="29125" cy="1324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296" extrusionOk="0">
                    <a:moveTo>
                      <a:pt x="274" y="1"/>
                    </a:moveTo>
                    <a:cubicBezTo>
                      <a:pt x="92" y="1438"/>
                      <a:pt x="0" y="2854"/>
                      <a:pt x="46" y="4314"/>
                    </a:cubicBezTo>
                    <a:cubicBezTo>
                      <a:pt x="46" y="4337"/>
                      <a:pt x="46" y="4383"/>
                      <a:pt x="46" y="4406"/>
                    </a:cubicBezTo>
                    <a:cubicBezTo>
                      <a:pt x="69" y="4748"/>
                      <a:pt x="137" y="5273"/>
                      <a:pt x="571" y="5296"/>
                    </a:cubicBezTo>
                    <a:cubicBezTo>
                      <a:pt x="822" y="5296"/>
                      <a:pt x="1027" y="5091"/>
                      <a:pt x="1096" y="4839"/>
                    </a:cubicBezTo>
                    <a:cubicBezTo>
                      <a:pt x="1164" y="4611"/>
                      <a:pt x="1119" y="4360"/>
                      <a:pt x="1073" y="4109"/>
                    </a:cubicBezTo>
                    <a:cubicBezTo>
                      <a:pt x="799" y="2740"/>
                      <a:pt x="525" y="1370"/>
                      <a:pt x="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776;p41">
                <a:extLst>
                  <a:ext uri="{FF2B5EF4-FFF2-40B4-BE49-F238E27FC236}">
                    <a16:creationId xmlns:a16="http://schemas.microsoft.com/office/drawing/2014/main" id="{28130FE2-2AE2-0A47-3F87-82C024A50268}"/>
                  </a:ext>
                </a:extLst>
              </p:cNvPr>
              <p:cNvSpPr/>
              <p:nvPr/>
            </p:nvSpPr>
            <p:spPr>
              <a:xfrm>
                <a:off x="1989375" y="2355050"/>
                <a:ext cx="14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649" extrusionOk="0">
                    <a:moveTo>
                      <a:pt x="161" y="0"/>
                    </a:moveTo>
                    <a:cubicBezTo>
                      <a:pt x="69" y="731"/>
                      <a:pt x="1" y="1438"/>
                      <a:pt x="47" y="2169"/>
                    </a:cubicBezTo>
                    <a:cubicBezTo>
                      <a:pt x="47" y="2169"/>
                      <a:pt x="47" y="2192"/>
                      <a:pt x="47" y="2214"/>
                    </a:cubicBezTo>
                    <a:cubicBezTo>
                      <a:pt x="47" y="2374"/>
                      <a:pt x="69" y="2648"/>
                      <a:pt x="298" y="2648"/>
                    </a:cubicBezTo>
                    <a:cubicBezTo>
                      <a:pt x="435" y="2648"/>
                      <a:pt x="526" y="2557"/>
                      <a:pt x="549" y="2420"/>
                    </a:cubicBezTo>
                    <a:cubicBezTo>
                      <a:pt x="594" y="2306"/>
                      <a:pt x="571" y="2192"/>
                      <a:pt x="549" y="2055"/>
                    </a:cubicBezTo>
                    <a:cubicBezTo>
                      <a:pt x="412" y="1370"/>
                      <a:pt x="275" y="685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2CD85B-E0E6-6015-A081-E7F77DA1DA83}"/>
              </a:ext>
            </a:extLst>
          </p:cNvPr>
          <p:cNvGrpSpPr/>
          <p:nvPr/>
        </p:nvGrpSpPr>
        <p:grpSpPr>
          <a:xfrm>
            <a:off x="6597053" y="11249495"/>
            <a:ext cx="1876710" cy="1765573"/>
            <a:chOff x="7786200" y="1092600"/>
            <a:chExt cx="900600" cy="900600"/>
          </a:xfrm>
        </p:grpSpPr>
        <p:sp>
          <p:nvSpPr>
            <p:cNvPr id="57" name="Google Shape;3723;p41">
              <a:extLst>
                <a:ext uri="{FF2B5EF4-FFF2-40B4-BE49-F238E27FC236}">
                  <a16:creationId xmlns:a16="http://schemas.microsoft.com/office/drawing/2014/main" id="{ADA36269-40E7-F19A-0A44-99AF766E44D7}"/>
                </a:ext>
              </a:extLst>
            </p:cNvPr>
            <p:cNvSpPr/>
            <p:nvPr/>
          </p:nvSpPr>
          <p:spPr>
            <a:xfrm flipH="1">
              <a:off x="7786200" y="1092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820;p41">
              <a:extLst>
                <a:ext uri="{FF2B5EF4-FFF2-40B4-BE49-F238E27FC236}">
                  <a16:creationId xmlns:a16="http://schemas.microsoft.com/office/drawing/2014/main" id="{F51ADFB0-F06C-56D5-7C8F-CCD30C7DCB74}"/>
                </a:ext>
              </a:extLst>
            </p:cNvPr>
            <p:cNvGrpSpPr/>
            <p:nvPr/>
          </p:nvGrpSpPr>
          <p:grpSpPr>
            <a:xfrm>
              <a:off x="7828044" y="1236289"/>
              <a:ext cx="816722" cy="613417"/>
              <a:chOff x="1679525" y="3772500"/>
              <a:chExt cx="910200" cy="683625"/>
            </a:xfrm>
          </p:grpSpPr>
          <p:sp>
            <p:nvSpPr>
              <p:cNvPr id="59" name="Google Shape;3821;p41">
                <a:extLst>
                  <a:ext uri="{FF2B5EF4-FFF2-40B4-BE49-F238E27FC236}">
                    <a16:creationId xmlns:a16="http://schemas.microsoft.com/office/drawing/2014/main" id="{7E29592D-3B3C-324A-7970-99D8D0F89379}"/>
                  </a:ext>
                </a:extLst>
              </p:cNvPr>
              <p:cNvSpPr/>
              <p:nvPr/>
            </p:nvSpPr>
            <p:spPr>
              <a:xfrm>
                <a:off x="2427625" y="4080625"/>
                <a:ext cx="24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" fill="none" extrusionOk="0">
                    <a:moveTo>
                      <a:pt x="1" y="1"/>
                    </a:moveTo>
                    <a:lnTo>
                      <a:pt x="959" y="1"/>
                    </a:lnTo>
                  </a:path>
                </a:pathLst>
              </a:custGeom>
              <a:noFill/>
              <a:ln w="9700" cap="rnd" cmpd="sng">
                <a:solidFill>
                  <a:srgbClr val="20574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22;p41">
                <a:extLst>
                  <a:ext uri="{FF2B5EF4-FFF2-40B4-BE49-F238E27FC236}">
                    <a16:creationId xmlns:a16="http://schemas.microsoft.com/office/drawing/2014/main" id="{47EE2E05-228D-D29C-E3A1-EE7513D2AD73}"/>
                  </a:ext>
                </a:extLst>
              </p:cNvPr>
              <p:cNvSpPr/>
              <p:nvPr/>
            </p:nvSpPr>
            <p:spPr>
              <a:xfrm>
                <a:off x="1679525" y="3855675"/>
                <a:ext cx="795400" cy="537300"/>
              </a:xfrm>
              <a:custGeom>
                <a:avLst/>
                <a:gdLst/>
                <a:ahLst/>
                <a:cxnLst/>
                <a:rect l="l" t="t" r="r" b="b"/>
                <a:pathLst>
                  <a:path w="31816" h="21492" extrusionOk="0">
                    <a:moveTo>
                      <a:pt x="15956" y="0"/>
                    </a:moveTo>
                    <a:cubicBezTo>
                      <a:pt x="15766" y="0"/>
                      <a:pt x="15579" y="48"/>
                      <a:pt x="15408" y="143"/>
                    </a:cubicBezTo>
                    <a:lnTo>
                      <a:pt x="9565" y="3293"/>
                    </a:lnTo>
                    <a:lnTo>
                      <a:pt x="594" y="97"/>
                    </a:lnTo>
                    <a:cubicBezTo>
                      <a:pt x="69" y="2288"/>
                      <a:pt x="1" y="4594"/>
                      <a:pt x="297" y="6831"/>
                    </a:cubicBezTo>
                    <a:cubicBezTo>
                      <a:pt x="503" y="8451"/>
                      <a:pt x="914" y="10026"/>
                      <a:pt x="1484" y="11533"/>
                    </a:cubicBezTo>
                    <a:lnTo>
                      <a:pt x="5661" y="12491"/>
                    </a:lnTo>
                    <a:lnTo>
                      <a:pt x="6985" y="13838"/>
                    </a:lnTo>
                    <a:lnTo>
                      <a:pt x="20886" y="21347"/>
                    </a:lnTo>
                    <a:cubicBezTo>
                      <a:pt x="21245" y="21448"/>
                      <a:pt x="21553" y="21492"/>
                      <a:pt x="21819" y="21492"/>
                    </a:cubicBezTo>
                    <a:cubicBezTo>
                      <a:pt x="23476" y="21492"/>
                      <a:pt x="23442" y="19795"/>
                      <a:pt x="23442" y="19795"/>
                    </a:cubicBezTo>
                    <a:lnTo>
                      <a:pt x="23442" y="19795"/>
                    </a:lnTo>
                    <a:cubicBezTo>
                      <a:pt x="23641" y="19832"/>
                      <a:pt x="23828" y="19848"/>
                      <a:pt x="24003" y="19848"/>
                    </a:cubicBezTo>
                    <a:cubicBezTo>
                      <a:pt x="25922" y="19848"/>
                      <a:pt x="26478" y="17855"/>
                      <a:pt x="26478" y="17855"/>
                    </a:cubicBezTo>
                    <a:cubicBezTo>
                      <a:pt x="26566" y="17860"/>
                      <a:pt x="26650" y="17863"/>
                      <a:pt x="26731" y="17863"/>
                    </a:cubicBezTo>
                    <a:cubicBezTo>
                      <a:pt x="29141" y="17863"/>
                      <a:pt x="28692" y="15641"/>
                      <a:pt x="28692" y="15641"/>
                    </a:cubicBezTo>
                    <a:lnTo>
                      <a:pt x="25656" y="12103"/>
                    </a:lnTo>
                    <a:lnTo>
                      <a:pt x="25474" y="10916"/>
                    </a:lnTo>
                    <a:lnTo>
                      <a:pt x="28829" y="13587"/>
                    </a:lnTo>
                    <a:lnTo>
                      <a:pt x="29719" y="14431"/>
                    </a:lnTo>
                    <a:cubicBezTo>
                      <a:pt x="29804" y="14438"/>
                      <a:pt x="29886" y="14441"/>
                      <a:pt x="29964" y="14441"/>
                    </a:cubicBezTo>
                    <a:cubicBezTo>
                      <a:pt x="31816" y="14441"/>
                      <a:pt x="31774" y="12697"/>
                      <a:pt x="31774" y="12697"/>
                    </a:cubicBezTo>
                    <a:lnTo>
                      <a:pt x="30176" y="10095"/>
                    </a:lnTo>
                    <a:lnTo>
                      <a:pt x="25314" y="6420"/>
                    </a:lnTo>
                    <a:lnTo>
                      <a:pt x="21822" y="5050"/>
                    </a:lnTo>
                    <a:lnTo>
                      <a:pt x="20110" y="2517"/>
                    </a:lnTo>
                    <a:lnTo>
                      <a:pt x="18398" y="554"/>
                    </a:lnTo>
                    <a:cubicBezTo>
                      <a:pt x="18192" y="325"/>
                      <a:pt x="17941" y="188"/>
                      <a:pt x="17645" y="166"/>
                    </a:cubicBezTo>
                    <a:lnTo>
                      <a:pt x="16070" y="6"/>
                    </a:lnTo>
                    <a:cubicBezTo>
                      <a:pt x="16032" y="2"/>
                      <a:pt x="15994" y="0"/>
                      <a:pt x="15956" y="0"/>
                    </a:cubicBezTo>
                    <a:close/>
                  </a:path>
                </a:pathLst>
              </a:custGeom>
              <a:solidFill>
                <a:srgbClr val="FEE4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23;p41">
                <a:extLst>
                  <a:ext uri="{FF2B5EF4-FFF2-40B4-BE49-F238E27FC236}">
                    <a16:creationId xmlns:a16="http://schemas.microsoft.com/office/drawing/2014/main" id="{081AD598-A4CE-8569-9A4B-94B8DED45EB9}"/>
                  </a:ext>
                </a:extLst>
              </p:cNvPr>
              <p:cNvSpPr/>
              <p:nvPr/>
            </p:nvSpPr>
            <p:spPr>
              <a:xfrm>
                <a:off x="2121200" y="3832400"/>
                <a:ext cx="468525" cy="330425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3217" extrusionOk="0">
                    <a:moveTo>
                      <a:pt x="11984" y="1"/>
                    </a:moveTo>
                    <a:lnTo>
                      <a:pt x="10797" y="1370"/>
                    </a:lnTo>
                    <a:lnTo>
                      <a:pt x="9176" y="1165"/>
                    </a:lnTo>
                    <a:lnTo>
                      <a:pt x="4246" y="1644"/>
                    </a:lnTo>
                    <a:lnTo>
                      <a:pt x="366" y="5525"/>
                    </a:lnTo>
                    <a:cubicBezTo>
                      <a:pt x="69" y="5799"/>
                      <a:pt x="1" y="6232"/>
                      <a:pt x="137" y="6620"/>
                    </a:cubicBezTo>
                    <a:cubicBezTo>
                      <a:pt x="640" y="7899"/>
                      <a:pt x="1735" y="10843"/>
                      <a:pt x="1918" y="12007"/>
                    </a:cubicBezTo>
                    <a:cubicBezTo>
                      <a:pt x="1918" y="12007"/>
                      <a:pt x="2088" y="12053"/>
                      <a:pt x="2343" y="12053"/>
                    </a:cubicBezTo>
                    <a:cubicBezTo>
                      <a:pt x="3215" y="12053"/>
                      <a:pt x="5077" y="11521"/>
                      <a:pt x="4566" y="6826"/>
                    </a:cubicBezTo>
                    <a:lnTo>
                      <a:pt x="5136" y="6369"/>
                    </a:lnTo>
                    <a:lnTo>
                      <a:pt x="7647" y="7351"/>
                    </a:lnTo>
                    <a:lnTo>
                      <a:pt x="12509" y="11026"/>
                    </a:lnTo>
                    <a:lnTo>
                      <a:pt x="13855" y="13217"/>
                    </a:lnTo>
                    <a:lnTo>
                      <a:pt x="15385" y="11140"/>
                    </a:lnTo>
                    <a:lnTo>
                      <a:pt x="18717" y="9040"/>
                    </a:lnTo>
                    <a:cubicBezTo>
                      <a:pt x="18740" y="8560"/>
                      <a:pt x="18740" y="8081"/>
                      <a:pt x="18717" y="7602"/>
                    </a:cubicBezTo>
                    <a:cubicBezTo>
                      <a:pt x="18466" y="4589"/>
                      <a:pt x="16709" y="1553"/>
                      <a:pt x="13878" y="480"/>
                    </a:cubicBezTo>
                    <a:cubicBezTo>
                      <a:pt x="13262" y="252"/>
                      <a:pt x="12623" y="115"/>
                      <a:pt x="11984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24;p41">
                <a:extLst>
                  <a:ext uri="{FF2B5EF4-FFF2-40B4-BE49-F238E27FC236}">
                    <a16:creationId xmlns:a16="http://schemas.microsoft.com/office/drawing/2014/main" id="{ED541E01-634E-7E4F-FA9B-5F4A7CD44C70}"/>
                  </a:ext>
                </a:extLst>
              </p:cNvPr>
              <p:cNvSpPr/>
              <p:nvPr/>
            </p:nvSpPr>
            <p:spPr>
              <a:xfrm>
                <a:off x="1868400" y="4209600"/>
                <a:ext cx="114150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3311" extrusionOk="0">
                    <a:moveTo>
                      <a:pt x="1" y="0"/>
                    </a:moveTo>
                    <a:lnTo>
                      <a:pt x="252" y="2511"/>
                    </a:lnTo>
                    <a:lnTo>
                      <a:pt x="1393" y="3310"/>
                    </a:lnTo>
                    <a:lnTo>
                      <a:pt x="3744" y="2945"/>
                    </a:lnTo>
                    <a:cubicBezTo>
                      <a:pt x="3744" y="2945"/>
                      <a:pt x="4566" y="2397"/>
                      <a:pt x="3630" y="1096"/>
                    </a:cubicBezTo>
                    <a:cubicBezTo>
                      <a:pt x="3094" y="332"/>
                      <a:pt x="2092" y="174"/>
                      <a:pt x="1357" y="174"/>
                    </a:cubicBezTo>
                    <a:cubicBezTo>
                      <a:pt x="842" y="174"/>
                      <a:pt x="457" y="252"/>
                      <a:pt x="457" y="2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25;p41">
                <a:extLst>
                  <a:ext uri="{FF2B5EF4-FFF2-40B4-BE49-F238E27FC236}">
                    <a16:creationId xmlns:a16="http://schemas.microsoft.com/office/drawing/2014/main" id="{68D548CD-B52B-47FF-9E13-8E6B4DFAC515}"/>
                  </a:ext>
                </a:extLst>
              </p:cNvPr>
              <p:cNvSpPr/>
              <p:nvPr/>
            </p:nvSpPr>
            <p:spPr>
              <a:xfrm>
                <a:off x="1932325" y="4219775"/>
                <a:ext cx="232275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9291" h="4570" extrusionOk="0">
                    <a:moveTo>
                      <a:pt x="7083" y="1"/>
                    </a:moveTo>
                    <a:cubicBezTo>
                      <a:pt x="6600" y="1"/>
                      <a:pt x="6209" y="73"/>
                      <a:pt x="6209" y="73"/>
                    </a:cubicBezTo>
                    <a:lnTo>
                      <a:pt x="3538" y="1693"/>
                    </a:lnTo>
                    <a:lnTo>
                      <a:pt x="1530" y="1785"/>
                    </a:lnTo>
                    <a:lnTo>
                      <a:pt x="1187" y="2538"/>
                    </a:lnTo>
                    <a:lnTo>
                      <a:pt x="0" y="2721"/>
                    </a:lnTo>
                    <a:lnTo>
                      <a:pt x="0" y="3451"/>
                    </a:lnTo>
                    <a:lnTo>
                      <a:pt x="1027" y="4569"/>
                    </a:lnTo>
                    <a:lnTo>
                      <a:pt x="5296" y="4569"/>
                    </a:lnTo>
                    <a:lnTo>
                      <a:pt x="8788" y="2241"/>
                    </a:lnTo>
                    <a:cubicBezTo>
                      <a:pt x="8788" y="2241"/>
                      <a:pt x="9290" y="1168"/>
                      <a:pt x="8628" y="461"/>
                    </a:cubicBezTo>
                    <a:cubicBezTo>
                      <a:pt x="8269" y="89"/>
                      <a:pt x="7619" y="1"/>
                      <a:pt x="7083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826;p41">
                <a:extLst>
                  <a:ext uri="{FF2B5EF4-FFF2-40B4-BE49-F238E27FC236}">
                    <a16:creationId xmlns:a16="http://schemas.microsoft.com/office/drawing/2014/main" id="{E77F0B97-4923-6243-AB17-39D37CDE810D}"/>
                  </a:ext>
                </a:extLst>
              </p:cNvPr>
              <p:cNvSpPr/>
              <p:nvPr/>
            </p:nvSpPr>
            <p:spPr>
              <a:xfrm>
                <a:off x="2013350" y="4263675"/>
                <a:ext cx="21800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4708" extrusionOk="0">
                    <a:moveTo>
                      <a:pt x="6778" y="0"/>
                    </a:moveTo>
                    <a:cubicBezTo>
                      <a:pt x="6127" y="0"/>
                      <a:pt x="5547" y="485"/>
                      <a:pt x="5547" y="485"/>
                    </a:cubicBezTo>
                    <a:lnTo>
                      <a:pt x="2055" y="2813"/>
                    </a:lnTo>
                    <a:lnTo>
                      <a:pt x="1" y="2813"/>
                    </a:lnTo>
                    <a:lnTo>
                      <a:pt x="1393" y="4320"/>
                    </a:lnTo>
                    <a:lnTo>
                      <a:pt x="3744" y="4708"/>
                    </a:lnTo>
                    <a:lnTo>
                      <a:pt x="7830" y="2654"/>
                    </a:lnTo>
                    <a:cubicBezTo>
                      <a:pt x="7830" y="2654"/>
                      <a:pt x="8720" y="1878"/>
                      <a:pt x="7830" y="599"/>
                    </a:cubicBezTo>
                    <a:cubicBezTo>
                      <a:pt x="7514" y="146"/>
                      <a:pt x="7136" y="0"/>
                      <a:pt x="6778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827;p41">
                <a:extLst>
                  <a:ext uri="{FF2B5EF4-FFF2-40B4-BE49-F238E27FC236}">
                    <a16:creationId xmlns:a16="http://schemas.microsoft.com/office/drawing/2014/main" id="{CDDF5A0C-97DD-DA92-A1BD-0E6156E025AF}"/>
                  </a:ext>
                </a:extLst>
              </p:cNvPr>
              <p:cNvSpPr/>
              <p:nvPr/>
            </p:nvSpPr>
            <p:spPr>
              <a:xfrm>
                <a:off x="2110925" y="4330000"/>
                <a:ext cx="119300" cy="776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3105" extrusionOk="0">
                    <a:moveTo>
                      <a:pt x="3927" y="1"/>
                    </a:moveTo>
                    <a:lnTo>
                      <a:pt x="1" y="1964"/>
                    </a:lnTo>
                    <a:lnTo>
                      <a:pt x="982" y="2877"/>
                    </a:lnTo>
                    <a:lnTo>
                      <a:pt x="2260" y="3105"/>
                    </a:lnTo>
                    <a:cubicBezTo>
                      <a:pt x="2260" y="3105"/>
                      <a:pt x="3858" y="2420"/>
                      <a:pt x="4315" y="1644"/>
                    </a:cubicBezTo>
                    <a:cubicBezTo>
                      <a:pt x="4771" y="891"/>
                      <a:pt x="3927" y="1"/>
                      <a:pt x="3927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28;p41">
                <a:extLst>
                  <a:ext uri="{FF2B5EF4-FFF2-40B4-BE49-F238E27FC236}">
                    <a16:creationId xmlns:a16="http://schemas.microsoft.com/office/drawing/2014/main" id="{8AD100F3-90BA-D38A-F798-39FC382AC88B}"/>
                  </a:ext>
                </a:extLst>
              </p:cNvPr>
              <p:cNvSpPr/>
              <p:nvPr/>
            </p:nvSpPr>
            <p:spPr>
              <a:xfrm>
                <a:off x="2261000" y="4214175"/>
                <a:ext cx="104450" cy="8810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3524" extrusionOk="0">
                    <a:moveTo>
                      <a:pt x="412" y="0"/>
                    </a:moveTo>
                    <a:lnTo>
                      <a:pt x="1" y="479"/>
                    </a:lnTo>
                    <a:lnTo>
                      <a:pt x="3242" y="3515"/>
                    </a:lnTo>
                    <a:cubicBezTo>
                      <a:pt x="3333" y="3521"/>
                      <a:pt x="3420" y="3524"/>
                      <a:pt x="3504" y="3524"/>
                    </a:cubicBezTo>
                    <a:cubicBezTo>
                      <a:pt x="3754" y="3524"/>
                      <a:pt x="3972" y="3498"/>
                      <a:pt x="4178" y="3447"/>
                    </a:cubicBezTo>
                    <a:cubicBezTo>
                      <a:pt x="2922" y="3150"/>
                      <a:pt x="412" y="0"/>
                      <a:pt x="4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29;p41">
                <a:extLst>
                  <a:ext uri="{FF2B5EF4-FFF2-40B4-BE49-F238E27FC236}">
                    <a16:creationId xmlns:a16="http://schemas.microsoft.com/office/drawing/2014/main" id="{92BD57A0-6DE5-011D-C60C-DB81838A5462}"/>
                  </a:ext>
                </a:extLst>
              </p:cNvPr>
              <p:cNvSpPr/>
              <p:nvPr/>
            </p:nvSpPr>
            <p:spPr>
              <a:xfrm>
                <a:off x="2316350" y="4107450"/>
                <a:ext cx="142700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4369" extrusionOk="0">
                    <a:moveTo>
                      <a:pt x="1" y="1"/>
                    </a:moveTo>
                    <a:lnTo>
                      <a:pt x="1" y="845"/>
                    </a:lnTo>
                    <a:lnTo>
                      <a:pt x="3356" y="3516"/>
                    </a:lnTo>
                    <a:lnTo>
                      <a:pt x="4246" y="4360"/>
                    </a:lnTo>
                    <a:cubicBezTo>
                      <a:pt x="4327" y="4366"/>
                      <a:pt x="4405" y="4368"/>
                      <a:pt x="4480" y="4368"/>
                    </a:cubicBezTo>
                    <a:cubicBezTo>
                      <a:pt x="5057" y="4368"/>
                      <a:pt x="5444" y="4217"/>
                      <a:pt x="5707" y="3995"/>
                    </a:cubicBezTo>
                    <a:lnTo>
                      <a:pt x="5707" y="3995"/>
                    </a:lnTo>
                    <a:cubicBezTo>
                      <a:pt x="5563" y="4051"/>
                      <a:pt x="5419" y="4076"/>
                      <a:pt x="5280" y="4076"/>
                    </a:cubicBezTo>
                    <a:cubicBezTo>
                      <a:pt x="4340" y="4076"/>
                      <a:pt x="3562" y="2968"/>
                      <a:pt x="3562" y="29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830;p41">
                <a:extLst>
                  <a:ext uri="{FF2B5EF4-FFF2-40B4-BE49-F238E27FC236}">
                    <a16:creationId xmlns:a16="http://schemas.microsoft.com/office/drawing/2014/main" id="{ACB78206-6169-BAE0-267A-6A64699D320C}"/>
                  </a:ext>
                </a:extLst>
              </p:cNvPr>
              <p:cNvSpPr/>
              <p:nvPr/>
            </p:nvSpPr>
            <p:spPr>
              <a:xfrm>
                <a:off x="2216500" y="4281500"/>
                <a:ext cx="66225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2817" extrusionOk="0">
                    <a:moveTo>
                      <a:pt x="229" y="0"/>
                    </a:moveTo>
                    <a:lnTo>
                      <a:pt x="0" y="434"/>
                    </a:lnTo>
                    <a:lnTo>
                      <a:pt x="1963" y="2762"/>
                    </a:lnTo>
                    <a:cubicBezTo>
                      <a:pt x="2147" y="2796"/>
                      <a:pt x="2319" y="2817"/>
                      <a:pt x="2478" y="2817"/>
                    </a:cubicBezTo>
                    <a:cubicBezTo>
                      <a:pt x="2536" y="2817"/>
                      <a:pt x="2593" y="2814"/>
                      <a:pt x="2648" y="2808"/>
                    </a:cubicBezTo>
                    <a:cubicBezTo>
                      <a:pt x="2055" y="2420"/>
                      <a:pt x="229" y="0"/>
                      <a:pt x="2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831;p41">
                <a:extLst>
                  <a:ext uri="{FF2B5EF4-FFF2-40B4-BE49-F238E27FC236}">
                    <a16:creationId xmlns:a16="http://schemas.microsoft.com/office/drawing/2014/main" id="{86E77413-45D7-29D0-3607-F84A54BA365B}"/>
                  </a:ext>
                </a:extLst>
              </p:cNvPr>
              <p:cNvSpPr/>
              <p:nvPr/>
            </p:nvSpPr>
            <p:spPr>
              <a:xfrm>
                <a:off x="2316350" y="4128575"/>
                <a:ext cx="83925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904" extrusionOk="0">
                    <a:moveTo>
                      <a:pt x="1" y="0"/>
                    </a:moveTo>
                    <a:lnTo>
                      <a:pt x="183" y="1187"/>
                    </a:lnTo>
                    <a:lnTo>
                      <a:pt x="2512" y="3903"/>
                    </a:lnTo>
                    <a:lnTo>
                      <a:pt x="3356" y="26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832;p41">
                <a:extLst>
                  <a:ext uri="{FF2B5EF4-FFF2-40B4-BE49-F238E27FC236}">
                    <a16:creationId xmlns:a16="http://schemas.microsoft.com/office/drawing/2014/main" id="{04BB6987-89CA-2D95-A9CA-8A7B58600EF6}"/>
                  </a:ext>
                </a:extLst>
              </p:cNvPr>
              <p:cNvSpPr/>
              <p:nvPr/>
            </p:nvSpPr>
            <p:spPr>
              <a:xfrm>
                <a:off x="2013350" y="4272375"/>
                <a:ext cx="1432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2945" extrusionOk="0">
                    <a:moveTo>
                      <a:pt x="5730" y="0"/>
                    </a:moveTo>
                    <a:lnTo>
                      <a:pt x="2055" y="2465"/>
                    </a:lnTo>
                    <a:lnTo>
                      <a:pt x="1" y="2465"/>
                    </a:lnTo>
                    <a:lnTo>
                      <a:pt x="434" y="2945"/>
                    </a:lnTo>
                    <a:lnTo>
                      <a:pt x="2192" y="2831"/>
                    </a:lnTo>
                    <a:lnTo>
                      <a:pt x="5730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833;p41">
                <a:extLst>
                  <a:ext uri="{FF2B5EF4-FFF2-40B4-BE49-F238E27FC236}">
                    <a16:creationId xmlns:a16="http://schemas.microsoft.com/office/drawing/2014/main" id="{A36E5CFE-33EE-0F4D-F848-81142A4FB505}"/>
                  </a:ext>
                </a:extLst>
              </p:cNvPr>
              <p:cNvSpPr/>
              <p:nvPr/>
            </p:nvSpPr>
            <p:spPr>
              <a:xfrm>
                <a:off x="2110925" y="4330000"/>
                <a:ext cx="9817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261" extrusionOk="0">
                    <a:moveTo>
                      <a:pt x="3927" y="1"/>
                    </a:moveTo>
                    <a:lnTo>
                      <a:pt x="1" y="1964"/>
                    </a:lnTo>
                    <a:lnTo>
                      <a:pt x="320" y="2260"/>
                    </a:lnTo>
                    <a:lnTo>
                      <a:pt x="3927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834;p41">
                <a:extLst>
                  <a:ext uri="{FF2B5EF4-FFF2-40B4-BE49-F238E27FC236}">
                    <a16:creationId xmlns:a16="http://schemas.microsoft.com/office/drawing/2014/main" id="{8BCE3D58-225D-D5D0-FF87-68CA9C96E779}"/>
                  </a:ext>
                </a:extLst>
              </p:cNvPr>
              <p:cNvSpPr/>
              <p:nvPr/>
            </p:nvSpPr>
            <p:spPr>
              <a:xfrm>
                <a:off x="1962000" y="4221575"/>
                <a:ext cx="12555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2466" extrusionOk="0">
                    <a:moveTo>
                      <a:pt x="5022" y="1"/>
                    </a:moveTo>
                    <a:lnTo>
                      <a:pt x="2351" y="1621"/>
                    </a:lnTo>
                    <a:lnTo>
                      <a:pt x="343" y="1713"/>
                    </a:lnTo>
                    <a:lnTo>
                      <a:pt x="0" y="2466"/>
                    </a:lnTo>
                    <a:lnTo>
                      <a:pt x="2214" y="221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835;p41">
                <a:extLst>
                  <a:ext uri="{FF2B5EF4-FFF2-40B4-BE49-F238E27FC236}">
                    <a16:creationId xmlns:a16="http://schemas.microsoft.com/office/drawing/2014/main" id="{A59FE6D2-9E35-5509-1BC4-0372425BD40F}"/>
                  </a:ext>
                </a:extLst>
              </p:cNvPr>
              <p:cNvSpPr/>
              <p:nvPr/>
            </p:nvSpPr>
            <p:spPr>
              <a:xfrm>
                <a:off x="1868400" y="4209600"/>
                <a:ext cx="679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00" extrusionOk="0">
                    <a:moveTo>
                      <a:pt x="1" y="0"/>
                    </a:moveTo>
                    <a:lnTo>
                      <a:pt x="92" y="799"/>
                    </a:lnTo>
                    <a:cubicBezTo>
                      <a:pt x="92" y="799"/>
                      <a:pt x="1042" y="375"/>
                      <a:pt x="2167" y="375"/>
                    </a:cubicBezTo>
                    <a:cubicBezTo>
                      <a:pt x="2347" y="375"/>
                      <a:pt x="2531" y="386"/>
                      <a:pt x="2717" y="411"/>
                    </a:cubicBezTo>
                    <a:cubicBezTo>
                      <a:pt x="2265" y="226"/>
                      <a:pt x="1762" y="176"/>
                      <a:pt x="1346" y="176"/>
                    </a:cubicBezTo>
                    <a:cubicBezTo>
                      <a:pt x="837" y="176"/>
                      <a:pt x="457" y="252"/>
                      <a:pt x="457" y="2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36;p41">
                <a:extLst>
                  <a:ext uri="{FF2B5EF4-FFF2-40B4-BE49-F238E27FC236}">
                    <a16:creationId xmlns:a16="http://schemas.microsoft.com/office/drawing/2014/main" id="{CB95A479-BB6A-F675-74C0-3AF50FDF8DA9}"/>
                  </a:ext>
                </a:extLst>
              </p:cNvPr>
              <p:cNvSpPr/>
              <p:nvPr/>
            </p:nvSpPr>
            <p:spPr>
              <a:xfrm>
                <a:off x="2249025" y="3975075"/>
                <a:ext cx="192325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3145" extrusionOk="0">
                    <a:moveTo>
                      <a:pt x="982" y="0"/>
                    </a:moveTo>
                    <a:lnTo>
                      <a:pt x="0" y="662"/>
                    </a:lnTo>
                    <a:lnTo>
                      <a:pt x="2534" y="1644"/>
                    </a:lnTo>
                    <a:lnTo>
                      <a:pt x="4269" y="2968"/>
                    </a:lnTo>
                    <a:cubicBezTo>
                      <a:pt x="4620" y="3092"/>
                      <a:pt x="4947" y="3144"/>
                      <a:pt x="5248" y="3144"/>
                    </a:cubicBezTo>
                    <a:cubicBezTo>
                      <a:pt x="6824" y="3144"/>
                      <a:pt x="7692" y="1712"/>
                      <a:pt x="7693" y="1712"/>
                    </a:cubicBezTo>
                    <a:lnTo>
                      <a:pt x="7693" y="1712"/>
                    </a:lnTo>
                    <a:cubicBezTo>
                      <a:pt x="7085" y="2074"/>
                      <a:pt x="6448" y="2218"/>
                      <a:pt x="5817" y="2218"/>
                    </a:cubicBezTo>
                    <a:cubicBezTo>
                      <a:pt x="3344" y="2218"/>
                      <a:pt x="982" y="0"/>
                      <a:pt x="982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37;p41">
                <a:extLst>
                  <a:ext uri="{FF2B5EF4-FFF2-40B4-BE49-F238E27FC236}">
                    <a16:creationId xmlns:a16="http://schemas.microsoft.com/office/drawing/2014/main" id="{D4F2B4D2-8859-33F5-BD56-21DEAAB90426}"/>
                  </a:ext>
                </a:extLst>
              </p:cNvPr>
              <p:cNvSpPr/>
              <p:nvPr/>
            </p:nvSpPr>
            <p:spPr>
              <a:xfrm>
                <a:off x="2316350" y="4128575"/>
                <a:ext cx="60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41" extrusionOk="0">
                    <a:moveTo>
                      <a:pt x="1" y="0"/>
                    </a:moveTo>
                    <a:lnTo>
                      <a:pt x="183" y="1187"/>
                    </a:lnTo>
                    <a:lnTo>
                      <a:pt x="617" y="1667"/>
                    </a:lnTo>
                    <a:cubicBezTo>
                      <a:pt x="617" y="1667"/>
                      <a:pt x="819" y="1589"/>
                      <a:pt x="1153" y="1589"/>
                    </a:cubicBezTo>
                    <a:cubicBezTo>
                      <a:pt x="1474" y="1589"/>
                      <a:pt x="1917" y="1661"/>
                      <a:pt x="2420" y="194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38;p41">
                <a:extLst>
                  <a:ext uri="{FF2B5EF4-FFF2-40B4-BE49-F238E27FC236}">
                    <a16:creationId xmlns:a16="http://schemas.microsoft.com/office/drawing/2014/main" id="{53A6AB09-8A20-ACA4-3496-10DB8062D3EF}"/>
                  </a:ext>
                </a:extLst>
              </p:cNvPr>
              <p:cNvSpPr/>
              <p:nvPr/>
            </p:nvSpPr>
            <p:spPr>
              <a:xfrm>
                <a:off x="1807350" y="3772500"/>
                <a:ext cx="684225" cy="683625"/>
              </a:xfrm>
              <a:custGeom>
                <a:avLst/>
                <a:gdLst/>
                <a:ahLst/>
                <a:cxnLst/>
                <a:rect l="l" t="t" r="r" b="b"/>
                <a:pathLst>
                  <a:path w="27369" h="27345" fill="none" extrusionOk="0">
                    <a:moveTo>
                      <a:pt x="27368" y="13673"/>
                    </a:moveTo>
                    <a:cubicBezTo>
                      <a:pt x="27368" y="21228"/>
                      <a:pt x="21251" y="27345"/>
                      <a:pt x="13696" y="27345"/>
                    </a:cubicBezTo>
                    <a:cubicBezTo>
                      <a:pt x="6141" y="27345"/>
                      <a:pt x="1" y="21228"/>
                      <a:pt x="1" y="13673"/>
                    </a:cubicBezTo>
                    <a:cubicBezTo>
                      <a:pt x="1" y="6117"/>
                      <a:pt x="6141" y="0"/>
                      <a:pt x="13696" y="0"/>
                    </a:cubicBezTo>
                    <a:cubicBezTo>
                      <a:pt x="21251" y="0"/>
                      <a:pt x="27368" y="6117"/>
                      <a:pt x="27368" y="13673"/>
                    </a:cubicBezTo>
                    <a:close/>
                  </a:path>
                </a:pathLst>
              </a:custGeom>
              <a:noFill/>
              <a:ln w="28525" cap="flat" cmpd="sng">
                <a:solidFill>
                  <a:schemeClr val="accent5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9;p41">
                <a:extLst>
                  <a:ext uri="{FF2B5EF4-FFF2-40B4-BE49-F238E27FC236}">
                    <a16:creationId xmlns:a16="http://schemas.microsoft.com/office/drawing/2014/main" id="{07833C0A-340B-1E61-9930-0765EFFC0F98}"/>
                  </a:ext>
                </a:extLst>
              </p:cNvPr>
              <p:cNvSpPr/>
              <p:nvPr/>
            </p:nvSpPr>
            <p:spPr>
              <a:xfrm>
                <a:off x="1928900" y="3894050"/>
                <a:ext cx="482200" cy="481625"/>
              </a:xfrm>
              <a:custGeom>
                <a:avLst/>
                <a:gdLst/>
                <a:ahLst/>
                <a:cxnLst/>
                <a:rect l="l" t="t" r="r" b="b"/>
                <a:pathLst>
                  <a:path w="19288" h="19265" fill="none" extrusionOk="0">
                    <a:moveTo>
                      <a:pt x="0" y="19265"/>
                    </a:moveTo>
                    <a:lnTo>
                      <a:pt x="19288" y="0"/>
                    </a:lnTo>
                  </a:path>
                </a:pathLst>
              </a:custGeom>
              <a:noFill/>
              <a:ln w="28525" cap="flat" cmpd="sng">
                <a:solidFill>
                  <a:schemeClr val="accent5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E2D80B-79F5-3D57-4B12-FAC1F6A0F7C4}"/>
              </a:ext>
            </a:extLst>
          </p:cNvPr>
          <p:cNvGrpSpPr/>
          <p:nvPr/>
        </p:nvGrpSpPr>
        <p:grpSpPr>
          <a:xfrm>
            <a:off x="11470428" y="11252996"/>
            <a:ext cx="2209284" cy="1915504"/>
            <a:chOff x="5781284" y="2258234"/>
            <a:chExt cx="975241" cy="900600"/>
          </a:xfrm>
        </p:grpSpPr>
        <p:sp>
          <p:nvSpPr>
            <p:cNvPr id="80" name="Google Shape;3727;p41">
              <a:extLst>
                <a:ext uri="{FF2B5EF4-FFF2-40B4-BE49-F238E27FC236}">
                  <a16:creationId xmlns:a16="http://schemas.microsoft.com/office/drawing/2014/main" id="{D667EEC8-78C4-CF4D-93EA-E2A6C65972E2}"/>
                </a:ext>
              </a:extLst>
            </p:cNvPr>
            <p:cNvSpPr/>
            <p:nvPr/>
          </p:nvSpPr>
          <p:spPr>
            <a:xfrm flipH="1">
              <a:off x="5781284" y="2258234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3840;p41">
              <a:extLst>
                <a:ext uri="{FF2B5EF4-FFF2-40B4-BE49-F238E27FC236}">
                  <a16:creationId xmlns:a16="http://schemas.microsoft.com/office/drawing/2014/main" id="{3394F581-EDDD-BF8D-19A7-E3F8594E9D88}"/>
                </a:ext>
              </a:extLst>
            </p:cNvPr>
            <p:cNvGrpSpPr/>
            <p:nvPr/>
          </p:nvGrpSpPr>
          <p:grpSpPr>
            <a:xfrm flipH="1">
              <a:off x="6042575" y="2421832"/>
              <a:ext cx="713950" cy="682059"/>
              <a:chOff x="2791125" y="3645750"/>
              <a:chExt cx="889325" cy="849600"/>
            </a:xfrm>
          </p:grpSpPr>
          <p:sp>
            <p:nvSpPr>
              <p:cNvPr id="82" name="Google Shape;3841;p41">
                <a:extLst>
                  <a:ext uri="{FF2B5EF4-FFF2-40B4-BE49-F238E27FC236}">
                    <a16:creationId xmlns:a16="http://schemas.microsoft.com/office/drawing/2014/main" id="{F4F79D0E-42AA-55AE-9411-328BFFF8C148}"/>
                  </a:ext>
                </a:extLst>
              </p:cNvPr>
              <p:cNvSpPr/>
              <p:nvPr/>
            </p:nvSpPr>
            <p:spPr>
              <a:xfrm>
                <a:off x="3196275" y="4298625"/>
                <a:ext cx="27905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7869" extrusionOk="0">
                    <a:moveTo>
                      <a:pt x="480" y="0"/>
                    </a:moveTo>
                    <a:lnTo>
                      <a:pt x="0" y="5433"/>
                    </a:lnTo>
                    <a:cubicBezTo>
                      <a:pt x="2633" y="6930"/>
                      <a:pt x="5486" y="7869"/>
                      <a:pt x="8355" y="7869"/>
                    </a:cubicBezTo>
                    <a:cubicBezTo>
                      <a:pt x="9291" y="7869"/>
                      <a:pt x="10229" y="7769"/>
                      <a:pt x="11162" y="7555"/>
                    </a:cubicBezTo>
                    <a:lnTo>
                      <a:pt x="11162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42;p41">
                <a:extLst>
                  <a:ext uri="{FF2B5EF4-FFF2-40B4-BE49-F238E27FC236}">
                    <a16:creationId xmlns:a16="http://schemas.microsoft.com/office/drawing/2014/main" id="{F8D13904-71D0-18BA-08BA-9A98C26532FE}"/>
                  </a:ext>
                </a:extLst>
              </p:cNvPr>
              <p:cNvSpPr/>
              <p:nvPr/>
            </p:nvSpPr>
            <p:spPr>
              <a:xfrm>
                <a:off x="3202550" y="4298625"/>
                <a:ext cx="2727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627" extrusionOk="0">
                    <a:moveTo>
                      <a:pt x="229" y="0"/>
                    </a:moveTo>
                    <a:lnTo>
                      <a:pt x="0" y="2579"/>
                    </a:lnTo>
                    <a:cubicBezTo>
                      <a:pt x="1302" y="4337"/>
                      <a:pt x="3516" y="6300"/>
                      <a:pt x="6962" y="6551"/>
                    </a:cubicBezTo>
                    <a:cubicBezTo>
                      <a:pt x="7569" y="6602"/>
                      <a:pt x="8176" y="6626"/>
                      <a:pt x="8774" y="6626"/>
                    </a:cubicBezTo>
                    <a:cubicBezTo>
                      <a:pt x="9504" y="6626"/>
                      <a:pt x="10221" y="6591"/>
                      <a:pt x="10911" y="6528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843;p41">
                <a:extLst>
                  <a:ext uri="{FF2B5EF4-FFF2-40B4-BE49-F238E27FC236}">
                    <a16:creationId xmlns:a16="http://schemas.microsoft.com/office/drawing/2014/main" id="{4D6F9371-77A9-DC1F-29B3-7F91A9730DF2}"/>
                  </a:ext>
                </a:extLst>
              </p:cNvPr>
              <p:cNvSpPr/>
              <p:nvPr/>
            </p:nvSpPr>
            <p:spPr>
              <a:xfrm>
                <a:off x="3039925" y="3793175"/>
                <a:ext cx="631150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5561" extrusionOk="0">
                    <a:moveTo>
                      <a:pt x="14803" y="0"/>
                    </a:moveTo>
                    <a:cubicBezTo>
                      <a:pt x="14435" y="0"/>
                      <a:pt x="14051" y="13"/>
                      <a:pt x="13650" y="41"/>
                    </a:cubicBezTo>
                    <a:cubicBezTo>
                      <a:pt x="4794" y="634"/>
                      <a:pt x="4931" y="10540"/>
                      <a:pt x="4931" y="10540"/>
                    </a:cubicBezTo>
                    <a:cubicBezTo>
                      <a:pt x="4931" y="10540"/>
                      <a:pt x="3904" y="9994"/>
                      <a:pt x="2787" y="9994"/>
                    </a:cubicBezTo>
                    <a:cubicBezTo>
                      <a:pt x="1457" y="9994"/>
                      <a:pt x="0" y="10769"/>
                      <a:pt x="0" y="14170"/>
                    </a:cubicBezTo>
                    <a:cubicBezTo>
                      <a:pt x="0" y="18172"/>
                      <a:pt x="2035" y="18888"/>
                      <a:pt x="3490" y="18888"/>
                    </a:cubicBezTo>
                    <a:cubicBezTo>
                      <a:pt x="4300" y="18888"/>
                      <a:pt x="4931" y="18666"/>
                      <a:pt x="4931" y="18666"/>
                    </a:cubicBezTo>
                    <a:cubicBezTo>
                      <a:pt x="4931" y="18666"/>
                      <a:pt x="7076" y="25012"/>
                      <a:pt x="13467" y="25491"/>
                    </a:cubicBezTo>
                    <a:cubicBezTo>
                      <a:pt x="14067" y="25539"/>
                      <a:pt x="14663" y="25561"/>
                      <a:pt x="15252" y="25561"/>
                    </a:cubicBezTo>
                    <a:cubicBezTo>
                      <a:pt x="17466" y="25561"/>
                      <a:pt x="19570" y="25253"/>
                      <a:pt x="21319" y="24875"/>
                    </a:cubicBezTo>
                    <a:cubicBezTo>
                      <a:pt x="23739" y="24372"/>
                      <a:pt x="25245" y="21953"/>
                      <a:pt x="24697" y="19533"/>
                    </a:cubicBezTo>
                    <a:cubicBezTo>
                      <a:pt x="23465" y="14124"/>
                      <a:pt x="23168" y="7094"/>
                      <a:pt x="23168" y="7094"/>
                    </a:cubicBezTo>
                    <a:cubicBezTo>
                      <a:pt x="23168" y="7094"/>
                      <a:pt x="23378" y="0"/>
                      <a:pt x="14803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844;p41">
                <a:extLst>
                  <a:ext uri="{FF2B5EF4-FFF2-40B4-BE49-F238E27FC236}">
                    <a16:creationId xmlns:a16="http://schemas.microsoft.com/office/drawing/2014/main" id="{4776B5E2-CFF9-D139-57BF-819C48C64BB3}"/>
                  </a:ext>
                </a:extLst>
              </p:cNvPr>
              <p:cNvSpPr/>
              <p:nvPr/>
            </p:nvSpPr>
            <p:spPr>
              <a:xfrm>
                <a:off x="2791125" y="3645750"/>
                <a:ext cx="889325" cy="581000"/>
              </a:xfrm>
              <a:custGeom>
                <a:avLst/>
                <a:gdLst/>
                <a:ahLst/>
                <a:cxnLst/>
                <a:rect l="l" t="t" r="r" b="b"/>
                <a:pathLst>
                  <a:path w="35573" h="23240" extrusionOk="0">
                    <a:moveTo>
                      <a:pt x="29427" y="0"/>
                    </a:moveTo>
                    <a:cubicBezTo>
                      <a:pt x="27319" y="0"/>
                      <a:pt x="25473" y="1510"/>
                      <a:pt x="25473" y="1510"/>
                    </a:cubicBezTo>
                    <a:cubicBezTo>
                      <a:pt x="25473" y="1510"/>
                      <a:pt x="22392" y="664"/>
                      <a:pt x="19053" y="664"/>
                    </a:cubicBezTo>
                    <a:cubicBezTo>
                      <a:pt x="14871" y="664"/>
                      <a:pt x="10284" y="1991"/>
                      <a:pt x="10842" y="7969"/>
                    </a:cubicBezTo>
                    <a:cubicBezTo>
                      <a:pt x="10842" y="7969"/>
                      <a:pt x="0" y="11187"/>
                      <a:pt x="9952" y="20455"/>
                    </a:cubicBezTo>
                    <a:lnTo>
                      <a:pt x="9952" y="20455"/>
                    </a:lnTo>
                    <a:cubicBezTo>
                      <a:pt x="9952" y="20455"/>
                      <a:pt x="9529" y="15916"/>
                      <a:pt x="12721" y="15916"/>
                    </a:cubicBezTo>
                    <a:cubicBezTo>
                      <a:pt x="13310" y="15916"/>
                      <a:pt x="14022" y="16071"/>
                      <a:pt x="14883" y="16437"/>
                    </a:cubicBezTo>
                    <a:cubicBezTo>
                      <a:pt x="14883" y="16437"/>
                      <a:pt x="15225" y="21094"/>
                      <a:pt x="16960" y="23239"/>
                    </a:cubicBezTo>
                    <a:cubicBezTo>
                      <a:pt x="16960" y="23239"/>
                      <a:pt x="14997" y="16962"/>
                      <a:pt x="17462" y="14155"/>
                    </a:cubicBezTo>
                    <a:cubicBezTo>
                      <a:pt x="19927" y="11347"/>
                      <a:pt x="18398" y="10480"/>
                      <a:pt x="18398" y="10480"/>
                    </a:cubicBezTo>
                    <a:cubicBezTo>
                      <a:pt x="18398" y="10480"/>
                      <a:pt x="19466" y="8404"/>
                      <a:pt x="23213" y="8404"/>
                    </a:cubicBezTo>
                    <a:cubicBezTo>
                      <a:pt x="24082" y="8404"/>
                      <a:pt x="25095" y="8516"/>
                      <a:pt x="26272" y="8791"/>
                    </a:cubicBezTo>
                    <a:cubicBezTo>
                      <a:pt x="27220" y="9009"/>
                      <a:pt x="28104" y="9110"/>
                      <a:pt x="28912" y="9110"/>
                    </a:cubicBezTo>
                    <a:cubicBezTo>
                      <a:pt x="33437" y="9110"/>
                      <a:pt x="35573" y="5925"/>
                      <a:pt x="33074" y="2149"/>
                    </a:cubicBezTo>
                    <a:cubicBezTo>
                      <a:pt x="31980" y="516"/>
                      <a:pt x="30659" y="0"/>
                      <a:pt x="29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845;p41">
                <a:extLst>
                  <a:ext uri="{FF2B5EF4-FFF2-40B4-BE49-F238E27FC236}">
                    <a16:creationId xmlns:a16="http://schemas.microsoft.com/office/drawing/2014/main" id="{85E2F9AC-0064-ED93-B088-3A0599312B1C}"/>
                  </a:ext>
                </a:extLst>
              </p:cNvPr>
              <p:cNvSpPr/>
              <p:nvPr/>
            </p:nvSpPr>
            <p:spPr>
              <a:xfrm>
                <a:off x="3377725" y="4043050"/>
                <a:ext cx="5825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41" extrusionOk="0">
                    <a:moveTo>
                      <a:pt x="1183" y="0"/>
                    </a:moveTo>
                    <a:cubicBezTo>
                      <a:pt x="1117" y="0"/>
                      <a:pt x="1050" y="7"/>
                      <a:pt x="982" y="20"/>
                    </a:cubicBezTo>
                    <a:cubicBezTo>
                      <a:pt x="389" y="112"/>
                      <a:pt x="1" y="682"/>
                      <a:pt x="115" y="1276"/>
                    </a:cubicBezTo>
                    <a:cubicBezTo>
                      <a:pt x="216" y="1779"/>
                      <a:pt x="654" y="2140"/>
                      <a:pt x="1163" y="2140"/>
                    </a:cubicBezTo>
                    <a:cubicBezTo>
                      <a:pt x="1231" y="2140"/>
                      <a:pt x="1300" y="2134"/>
                      <a:pt x="1370" y="2120"/>
                    </a:cubicBezTo>
                    <a:cubicBezTo>
                      <a:pt x="1941" y="2029"/>
                      <a:pt x="2329" y="1458"/>
                      <a:pt x="2238" y="888"/>
                    </a:cubicBezTo>
                    <a:cubicBezTo>
                      <a:pt x="2137" y="364"/>
                      <a:pt x="1681" y="0"/>
                      <a:pt x="1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846;p41">
                <a:extLst>
                  <a:ext uri="{FF2B5EF4-FFF2-40B4-BE49-F238E27FC236}">
                    <a16:creationId xmlns:a16="http://schemas.microsoft.com/office/drawing/2014/main" id="{4AB61F80-92BD-A6C6-47C5-52DFAEE2E7AB}"/>
                  </a:ext>
                </a:extLst>
              </p:cNvPr>
              <p:cNvSpPr/>
              <p:nvPr/>
            </p:nvSpPr>
            <p:spPr>
              <a:xfrm>
                <a:off x="3563750" y="4043050"/>
                <a:ext cx="5825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41" extrusionOk="0">
                    <a:moveTo>
                      <a:pt x="1167" y="0"/>
                    </a:moveTo>
                    <a:cubicBezTo>
                      <a:pt x="1099" y="0"/>
                      <a:pt x="1029" y="7"/>
                      <a:pt x="960" y="20"/>
                    </a:cubicBezTo>
                    <a:cubicBezTo>
                      <a:pt x="389" y="112"/>
                      <a:pt x="1" y="682"/>
                      <a:pt x="115" y="1276"/>
                    </a:cubicBezTo>
                    <a:cubicBezTo>
                      <a:pt x="196" y="1779"/>
                      <a:pt x="649" y="2140"/>
                      <a:pt x="1146" y="2140"/>
                    </a:cubicBezTo>
                    <a:cubicBezTo>
                      <a:pt x="1213" y="2140"/>
                      <a:pt x="1280" y="2134"/>
                      <a:pt x="1348" y="2120"/>
                    </a:cubicBezTo>
                    <a:cubicBezTo>
                      <a:pt x="1941" y="2029"/>
                      <a:pt x="2329" y="1458"/>
                      <a:pt x="2215" y="888"/>
                    </a:cubicBezTo>
                    <a:cubicBezTo>
                      <a:pt x="2134" y="364"/>
                      <a:pt x="1681" y="0"/>
                      <a:pt x="1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847;p41">
                <a:extLst>
                  <a:ext uri="{FF2B5EF4-FFF2-40B4-BE49-F238E27FC236}">
                    <a16:creationId xmlns:a16="http://schemas.microsoft.com/office/drawing/2014/main" id="{0D7C139F-9015-A236-46CF-EB85C8CA6ACD}"/>
                  </a:ext>
                </a:extLst>
              </p:cNvPr>
              <p:cNvSpPr/>
              <p:nvPr/>
            </p:nvSpPr>
            <p:spPr>
              <a:xfrm>
                <a:off x="3094125" y="4095475"/>
                <a:ext cx="53100" cy="1158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7" y="343"/>
                      <a:pt x="548" y="685"/>
                      <a:pt x="777" y="1050"/>
                    </a:cubicBezTo>
                    <a:cubicBezTo>
                      <a:pt x="1005" y="1393"/>
                      <a:pt x="1210" y="1781"/>
                      <a:pt x="1370" y="2146"/>
                    </a:cubicBezTo>
                    <a:cubicBezTo>
                      <a:pt x="1461" y="2351"/>
                      <a:pt x="1507" y="2557"/>
                      <a:pt x="1576" y="2739"/>
                    </a:cubicBezTo>
                    <a:cubicBezTo>
                      <a:pt x="1644" y="2945"/>
                      <a:pt x="1690" y="3150"/>
                      <a:pt x="1735" y="3356"/>
                    </a:cubicBezTo>
                    <a:cubicBezTo>
                      <a:pt x="1827" y="3767"/>
                      <a:pt x="1827" y="4200"/>
                      <a:pt x="1872" y="4634"/>
                    </a:cubicBezTo>
                    <a:cubicBezTo>
                      <a:pt x="2032" y="4223"/>
                      <a:pt x="2123" y="3767"/>
                      <a:pt x="2078" y="3310"/>
                    </a:cubicBezTo>
                    <a:cubicBezTo>
                      <a:pt x="2101" y="3082"/>
                      <a:pt x="2032" y="2854"/>
                      <a:pt x="2009" y="2625"/>
                    </a:cubicBezTo>
                    <a:cubicBezTo>
                      <a:pt x="1941" y="2420"/>
                      <a:pt x="1895" y="2192"/>
                      <a:pt x="1804" y="1986"/>
                    </a:cubicBezTo>
                    <a:cubicBezTo>
                      <a:pt x="1621" y="1553"/>
                      <a:pt x="1370" y="1164"/>
                      <a:pt x="1073" y="822"/>
                    </a:cubicBezTo>
                    <a:cubicBezTo>
                      <a:pt x="777" y="480"/>
                      <a:pt x="412" y="183"/>
                      <a:pt x="1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848;p41">
                <a:extLst>
                  <a:ext uri="{FF2B5EF4-FFF2-40B4-BE49-F238E27FC236}">
                    <a16:creationId xmlns:a16="http://schemas.microsoft.com/office/drawing/2014/main" id="{191752BA-D643-594D-FAA1-4881F0FFC93E}"/>
                  </a:ext>
                </a:extLst>
              </p:cNvPr>
              <p:cNvSpPr/>
              <p:nvPr/>
            </p:nvSpPr>
            <p:spPr>
              <a:xfrm>
                <a:off x="3086700" y="4128575"/>
                <a:ext cx="371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2329" extrusionOk="0">
                    <a:moveTo>
                      <a:pt x="1485" y="0"/>
                    </a:moveTo>
                    <a:lnTo>
                      <a:pt x="1485" y="0"/>
                    </a:lnTo>
                    <a:cubicBezTo>
                      <a:pt x="1256" y="69"/>
                      <a:pt x="1051" y="206"/>
                      <a:pt x="868" y="365"/>
                    </a:cubicBezTo>
                    <a:cubicBezTo>
                      <a:pt x="686" y="525"/>
                      <a:pt x="503" y="708"/>
                      <a:pt x="366" y="913"/>
                    </a:cubicBezTo>
                    <a:cubicBezTo>
                      <a:pt x="229" y="1119"/>
                      <a:pt x="115" y="1347"/>
                      <a:pt x="69" y="1598"/>
                    </a:cubicBezTo>
                    <a:cubicBezTo>
                      <a:pt x="1" y="1826"/>
                      <a:pt x="1" y="2100"/>
                      <a:pt x="92" y="2328"/>
                    </a:cubicBezTo>
                    <a:cubicBezTo>
                      <a:pt x="184" y="2100"/>
                      <a:pt x="298" y="1918"/>
                      <a:pt x="412" y="1712"/>
                    </a:cubicBezTo>
                    <a:cubicBezTo>
                      <a:pt x="526" y="1530"/>
                      <a:pt x="640" y="1347"/>
                      <a:pt x="754" y="1164"/>
                    </a:cubicBezTo>
                    <a:cubicBezTo>
                      <a:pt x="1005" y="799"/>
                      <a:pt x="1279" y="434"/>
                      <a:pt x="1485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849;p41">
                <a:extLst>
                  <a:ext uri="{FF2B5EF4-FFF2-40B4-BE49-F238E27FC236}">
                    <a16:creationId xmlns:a16="http://schemas.microsoft.com/office/drawing/2014/main" id="{0BABB424-D053-BC61-8728-6F97AC230EF6}"/>
                  </a:ext>
                </a:extLst>
              </p:cNvPr>
              <p:cNvSpPr/>
              <p:nvPr/>
            </p:nvSpPr>
            <p:spPr>
              <a:xfrm>
                <a:off x="3518675" y="4089075"/>
                <a:ext cx="59950" cy="55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21" extrusionOk="0">
                    <a:moveTo>
                      <a:pt x="1337" y="1"/>
                    </a:moveTo>
                    <a:cubicBezTo>
                      <a:pt x="965" y="1"/>
                      <a:pt x="595" y="236"/>
                      <a:pt x="480" y="599"/>
                    </a:cubicBezTo>
                    <a:cubicBezTo>
                      <a:pt x="688" y="523"/>
                      <a:pt x="896" y="479"/>
                      <a:pt x="1117" y="479"/>
                    </a:cubicBezTo>
                    <a:cubicBezTo>
                      <a:pt x="1163" y="479"/>
                      <a:pt x="1209" y="481"/>
                      <a:pt x="1256" y="485"/>
                    </a:cubicBezTo>
                    <a:cubicBezTo>
                      <a:pt x="1507" y="530"/>
                      <a:pt x="1758" y="713"/>
                      <a:pt x="1804" y="964"/>
                    </a:cubicBezTo>
                    <a:cubicBezTo>
                      <a:pt x="1850" y="1192"/>
                      <a:pt x="1713" y="1420"/>
                      <a:pt x="1530" y="1557"/>
                    </a:cubicBezTo>
                    <a:cubicBezTo>
                      <a:pt x="1315" y="1749"/>
                      <a:pt x="1024" y="1846"/>
                      <a:pt x="734" y="1846"/>
                    </a:cubicBezTo>
                    <a:cubicBezTo>
                      <a:pt x="470" y="1846"/>
                      <a:pt x="207" y="1766"/>
                      <a:pt x="1" y="1603"/>
                    </a:cubicBezTo>
                    <a:lnTo>
                      <a:pt x="1" y="1603"/>
                    </a:lnTo>
                    <a:cubicBezTo>
                      <a:pt x="92" y="1694"/>
                      <a:pt x="229" y="1809"/>
                      <a:pt x="297" y="1877"/>
                    </a:cubicBezTo>
                    <a:cubicBezTo>
                      <a:pt x="539" y="2104"/>
                      <a:pt x="861" y="2220"/>
                      <a:pt x="1177" y="2220"/>
                    </a:cubicBezTo>
                    <a:cubicBezTo>
                      <a:pt x="1338" y="2220"/>
                      <a:pt x="1497" y="2190"/>
                      <a:pt x="1644" y="2128"/>
                    </a:cubicBezTo>
                    <a:cubicBezTo>
                      <a:pt x="2078" y="1945"/>
                      <a:pt x="2397" y="1466"/>
                      <a:pt x="2352" y="987"/>
                    </a:cubicBezTo>
                    <a:cubicBezTo>
                      <a:pt x="2329" y="530"/>
                      <a:pt x="1986" y="119"/>
                      <a:pt x="1553" y="28"/>
                    </a:cubicBezTo>
                    <a:cubicBezTo>
                      <a:pt x="1482" y="10"/>
                      <a:pt x="1410" y="1"/>
                      <a:pt x="1337" y="1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850;p41">
                <a:extLst>
                  <a:ext uri="{FF2B5EF4-FFF2-40B4-BE49-F238E27FC236}">
                    <a16:creationId xmlns:a16="http://schemas.microsoft.com/office/drawing/2014/main" id="{8B4E1843-63CE-E16D-15F3-E8360ACD2061}"/>
                  </a:ext>
                </a:extLst>
              </p:cNvPr>
              <p:cNvSpPr/>
              <p:nvPr/>
            </p:nvSpPr>
            <p:spPr>
              <a:xfrm>
                <a:off x="3308675" y="4089200"/>
                <a:ext cx="350975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4039" h="10968" extrusionOk="0">
                    <a:moveTo>
                      <a:pt x="13194" y="0"/>
                    </a:moveTo>
                    <a:cubicBezTo>
                      <a:pt x="11419" y="1096"/>
                      <a:pt x="6012" y="1274"/>
                      <a:pt x="2697" y="1274"/>
                    </a:cubicBezTo>
                    <a:cubicBezTo>
                      <a:pt x="1109" y="1274"/>
                      <a:pt x="1" y="1233"/>
                      <a:pt x="1" y="1233"/>
                    </a:cubicBezTo>
                    <a:lnTo>
                      <a:pt x="1" y="1233"/>
                    </a:lnTo>
                    <a:cubicBezTo>
                      <a:pt x="1279" y="4680"/>
                      <a:pt x="161" y="9861"/>
                      <a:pt x="161" y="9861"/>
                    </a:cubicBezTo>
                    <a:cubicBezTo>
                      <a:pt x="3009" y="10667"/>
                      <a:pt x="5305" y="10968"/>
                      <a:pt x="7147" y="10968"/>
                    </a:cubicBezTo>
                    <a:cubicBezTo>
                      <a:pt x="12553" y="10968"/>
                      <a:pt x="14039" y="8377"/>
                      <a:pt x="14039" y="8377"/>
                    </a:cubicBezTo>
                    <a:cubicBezTo>
                      <a:pt x="13582" y="6186"/>
                      <a:pt x="13194" y="0"/>
                      <a:pt x="13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851;p41">
                <a:extLst>
                  <a:ext uri="{FF2B5EF4-FFF2-40B4-BE49-F238E27FC236}">
                    <a16:creationId xmlns:a16="http://schemas.microsoft.com/office/drawing/2014/main" id="{46CEC2F1-AEEF-805D-3099-3273C7C20251}"/>
                  </a:ext>
                </a:extLst>
              </p:cNvPr>
              <p:cNvSpPr/>
              <p:nvPr/>
            </p:nvSpPr>
            <p:spPr>
              <a:xfrm>
                <a:off x="3163175" y="4056675"/>
                <a:ext cx="167800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3242" fill="none" extrusionOk="0">
                    <a:moveTo>
                      <a:pt x="6711" y="324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852;p41">
                <a:extLst>
                  <a:ext uri="{FF2B5EF4-FFF2-40B4-BE49-F238E27FC236}">
                    <a16:creationId xmlns:a16="http://schemas.microsoft.com/office/drawing/2014/main" id="{A9FF147B-8071-A47B-43AA-0E53BBF10091}"/>
                  </a:ext>
                </a:extLst>
              </p:cNvPr>
              <p:cNvSpPr/>
              <p:nvPr/>
            </p:nvSpPr>
            <p:spPr>
              <a:xfrm>
                <a:off x="3163175" y="4259825"/>
                <a:ext cx="1678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648" fill="none" extrusionOk="0">
                    <a:moveTo>
                      <a:pt x="6711" y="2648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853;p41">
                <a:extLst>
                  <a:ext uri="{FF2B5EF4-FFF2-40B4-BE49-F238E27FC236}">
                    <a16:creationId xmlns:a16="http://schemas.microsoft.com/office/drawing/2014/main" id="{763798AC-C369-E1E2-1EFA-970CCDB9C715}"/>
                  </a:ext>
                </a:extLst>
              </p:cNvPr>
              <p:cNvSpPr/>
              <p:nvPr/>
            </p:nvSpPr>
            <p:spPr>
              <a:xfrm>
                <a:off x="3320675" y="3988775"/>
                <a:ext cx="822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895" fill="none" extrusionOk="0">
                    <a:moveTo>
                      <a:pt x="0" y="1895"/>
                    </a:moveTo>
                    <a:cubicBezTo>
                      <a:pt x="571" y="708"/>
                      <a:pt x="2009" y="0"/>
                      <a:pt x="3287" y="274"/>
                    </a:cubicBezTo>
                  </a:path>
                </a:pathLst>
              </a:custGeom>
              <a:solidFill>
                <a:schemeClr val="dk2"/>
              </a:solidFill>
              <a:ln w="18825" cap="rnd" cmpd="sng">
                <a:solidFill>
                  <a:srgbClr val="3E2723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854;p41">
                <a:extLst>
                  <a:ext uri="{FF2B5EF4-FFF2-40B4-BE49-F238E27FC236}">
                    <a16:creationId xmlns:a16="http://schemas.microsoft.com/office/drawing/2014/main" id="{D32E185C-CDF0-B641-7E5E-5135562E361A}"/>
                  </a:ext>
                </a:extLst>
              </p:cNvPr>
              <p:cNvSpPr/>
              <p:nvPr/>
            </p:nvSpPr>
            <p:spPr>
              <a:xfrm>
                <a:off x="3559200" y="3977925"/>
                <a:ext cx="747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1051" fill="none" extrusionOk="0">
                    <a:moveTo>
                      <a:pt x="0" y="548"/>
                    </a:moveTo>
                    <a:cubicBezTo>
                      <a:pt x="936" y="0"/>
                      <a:pt x="2283" y="229"/>
                      <a:pt x="2990" y="1050"/>
                    </a:cubicBezTo>
                  </a:path>
                </a:pathLst>
              </a:custGeom>
              <a:solidFill>
                <a:schemeClr val="dk2"/>
              </a:solidFill>
              <a:ln w="18825" cap="rnd" cmpd="sng">
                <a:solidFill>
                  <a:srgbClr val="3E2723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181DFB6-32A9-76E9-9D03-F149C5D65AE8}"/>
              </a:ext>
            </a:extLst>
          </p:cNvPr>
          <p:cNvGrpSpPr/>
          <p:nvPr/>
        </p:nvGrpSpPr>
        <p:grpSpPr>
          <a:xfrm>
            <a:off x="16203749" y="11297671"/>
            <a:ext cx="2079313" cy="1890504"/>
            <a:chOff x="457200" y="3661600"/>
            <a:chExt cx="900600" cy="900600"/>
          </a:xfrm>
        </p:grpSpPr>
        <p:sp>
          <p:nvSpPr>
            <p:cNvPr id="98" name="Google Shape;3719;p41">
              <a:extLst>
                <a:ext uri="{FF2B5EF4-FFF2-40B4-BE49-F238E27FC236}">
                  <a16:creationId xmlns:a16="http://schemas.microsoft.com/office/drawing/2014/main" id="{6A4F6786-1BFC-B508-F5F3-51FA6797D2D7}"/>
                </a:ext>
              </a:extLst>
            </p:cNvPr>
            <p:cNvSpPr/>
            <p:nvPr/>
          </p:nvSpPr>
          <p:spPr>
            <a:xfrm>
              <a:off x="457200" y="3661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3795;p41">
              <a:extLst>
                <a:ext uri="{FF2B5EF4-FFF2-40B4-BE49-F238E27FC236}">
                  <a16:creationId xmlns:a16="http://schemas.microsoft.com/office/drawing/2014/main" id="{F8624A77-0C2B-9AFB-41C2-BB4124AA6546}"/>
                </a:ext>
              </a:extLst>
            </p:cNvPr>
            <p:cNvGrpSpPr/>
            <p:nvPr/>
          </p:nvGrpSpPr>
          <p:grpSpPr>
            <a:xfrm>
              <a:off x="504046" y="3805203"/>
              <a:ext cx="683743" cy="613386"/>
              <a:chOff x="4008275" y="1938800"/>
              <a:chExt cx="947275" cy="849800"/>
            </a:xfrm>
          </p:grpSpPr>
          <p:sp>
            <p:nvSpPr>
              <p:cNvPr id="100" name="Google Shape;3796;p41">
                <a:extLst>
                  <a:ext uri="{FF2B5EF4-FFF2-40B4-BE49-F238E27FC236}">
                    <a16:creationId xmlns:a16="http://schemas.microsoft.com/office/drawing/2014/main" id="{5BDE7C14-D70F-9A64-573B-0186CEE654AE}"/>
                  </a:ext>
                </a:extLst>
              </p:cNvPr>
              <p:cNvSpPr/>
              <p:nvPr/>
            </p:nvSpPr>
            <p:spPr>
              <a:xfrm>
                <a:off x="4413425" y="2591850"/>
                <a:ext cx="279075" cy="196750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7870" extrusionOk="0">
                    <a:moveTo>
                      <a:pt x="480" y="1"/>
                    </a:moveTo>
                    <a:lnTo>
                      <a:pt x="1" y="5410"/>
                    </a:lnTo>
                    <a:cubicBezTo>
                      <a:pt x="2635" y="6926"/>
                      <a:pt x="5490" y="7869"/>
                      <a:pt x="8360" y="7869"/>
                    </a:cubicBezTo>
                    <a:cubicBezTo>
                      <a:pt x="9295" y="7869"/>
                      <a:pt x="10231" y="7769"/>
                      <a:pt x="11162" y="7556"/>
                    </a:cubicBezTo>
                    <a:lnTo>
                      <a:pt x="1116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797;p41">
                <a:extLst>
                  <a:ext uri="{FF2B5EF4-FFF2-40B4-BE49-F238E27FC236}">
                    <a16:creationId xmlns:a16="http://schemas.microsoft.com/office/drawing/2014/main" id="{6F6340EA-B476-D1B2-8474-224FBAC7ED23}"/>
                  </a:ext>
                </a:extLst>
              </p:cNvPr>
              <p:cNvSpPr/>
              <p:nvPr/>
            </p:nvSpPr>
            <p:spPr>
              <a:xfrm>
                <a:off x="4419700" y="2591300"/>
                <a:ext cx="2728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0912" h="6632" extrusionOk="0">
                    <a:moveTo>
                      <a:pt x="229" y="0"/>
                    </a:moveTo>
                    <a:lnTo>
                      <a:pt x="1" y="2579"/>
                    </a:lnTo>
                    <a:cubicBezTo>
                      <a:pt x="1302" y="4337"/>
                      <a:pt x="3516" y="6300"/>
                      <a:pt x="6963" y="6574"/>
                    </a:cubicBezTo>
                    <a:cubicBezTo>
                      <a:pt x="7553" y="6614"/>
                      <a:pt x="8143" y="6632"/>
                      <a:pt x="8726" y="6632"/>
                    </a:cubicBezTo>
                    <a:cubicBezTo>
                      <a:pt x="9473" y="6632"/>
                      <a:pt x="10206" y="6602"/>
                      <a:pt x="10911" y="6551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798;p41">
                <a:extLst>
                  <a:ext uri="{FF2B5EF4-FFF2-40B4-BE49-F238E27FC236}">
                    <a16:creationId xmlns:a16="http://schemas.microsoft.com/office/drawing/2014/main" id="{DA334C80-6F81-1D5E-277B-D085BD1B75F4}"/>
                  </a:ext>
                </a:extLst>
              </p:cNvPr>
              <p:cNvSpPr/>
              <p:nvPr/>
            </p:nvSpPr>
            <p:spPr>
              <a:xfrm>
                <a:off x="4257075" y="2086425"/>
                <a:ext cx="631150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5561" extrusionOk="0">
                    <a:moveTo>
                      <a:pt x="14803" y="0"/>
                    </a:moveTo>
                    <a:cubicBezTo>
                      <a:pt x="14435" y="0"/>
                      <a:pt x="14051" y="13"/>
                      <a:pt x="13650" y="40"/>
                    </a:cubicBezTo>
                    <a:cubicBezTo>
                      <a:pt x="4794" y="634"/>
                      <a:pt x="4931" y="10540"/>
                      <a:pt x="4931" y="10540"/>
                    </a:cubicBezTo>
                    <a:cubicBezTo>
                      <a:pt x="4931" y="10540"/>
                      <a:pt x="3900" y="9991"/>
                      <a:pt x="2781" y="9991"/>
                    </a:cubicBezTo>
                    <a:cubicBezTo>
                      <a:pt x="1453" y="9991"/>
                      <a:pt x="1" y="10764"/>
                      <a:pt x="1" y="14146"/>
                    </a:cubicBezTo>
                    <a:cubicBezTo>
                      <a:pt x="1" y="18150"/>
                      <a:pt x="2021" y="18870"/>
                      <a:pt x="3475" y="18870"/>
                    </a:cubicBezTo>
                    <a:cubicBezTo>
                      <a:pt x="4293" y="18870"/>
                      <a:pt x="4931" y="18643"/>
                      <a:pt x="4931" y="18643"/>
                    </a:cubicBezTo>
                    <a:cubicBezTo>
                      <a:pt x="4931" y="18643"/>
                      <a:pt x="7076" y="24988"/>
                      <a:pt x="13468" y="25490"/>
                    </a:cubicBezTo>
                    <a:cubicBezTo>
                      <a:pt x="14067" y="25538"/>
                      <a:pt x="14664" y="25560"/>
                      <a:pt x="15253" y="25560"/>
                    </a:cubicBezTo>
                    <a:cubicBezTo>
                      <a:pt x="17466" y="25560"/>
                      <a:pt x="19571" y="25253"/>
                      <a:pt x="21319" y="24874"/>
                    </a:cubicBezTo>
                    <a:cubicBezTo>
                      <a:pt x="23739" y="24349"/>
                      <a:pt x="25245" y="21930"/>
                      <a:pt x="24698" y="19533"/>
                    </a:cubicBezTo>
                    <a:cubicBezTo>
                      <a:pt x="23465" y="14101"/>
                      <a:pt x="23168" y="7093"/>
                      <a:pt x="23168" y="7093"/>
                    </a:cubicBezTo>
                    <a:cubicBezTo>
                      <a:pt x="23168" y="7093"/>
                      <a:pt x="23378" y="0"/>
                      <a:pt x="14803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799;p41">
                <a:extLst>
                  <a:ext uri="{FF2B5EF4-FFF2-40B4-BE49-F238E27FC236}">
                    <a16:creationId xmlns:a16="http://schemas.microsoft.com/office/drawing/2014/main" id="{E8543614-27DF-91D5-22EB-AE6A2ABDC016}"/>
                  </a:ext>
                </a:extLst>
              </p:cNvPr>
              <p:cNvSpPr/>
              <p:nvPr/>
            </p:nvSpPr>
            <p:spPr>
              <a:xfrm>
                <a:off x="4505875" y="2244100"/>
                <a:ext cx="13240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5296" h="2407" extrusionOk="0">
                    <a:moveTo>
                      <a:pt x="4774" y="1"/>
                    </a:moveTo>
                    <a:cubicBezTo>
                      <a:pt x="4643" y="1"/>
                      <a:pt x="4515" y="58"/>
                      <a:pt x="4429" y="170"/>
                    </a:cubicBezTo>
                    <a:cubicBezTo>
                      <a:pt x="3926" y="763"/>
                      <a:pt x="3196" y="1060"/>
                      <a:pt x="2671" y="1197"/>
                    </a:cubicBezTo>
                    <a:cubicBezTo>
                      <a:pt x="1963" y="1380"/>
                      <a:pt x="1187" y="1448"/>
                      <a:pt x="457" y="1494"/>
                    </a:cubicBezTo>
                    <a:cubicBezTo>
                      <a:pt x="206" y="1494"/>
                      <a:pt x="0" y="1722"/>
                      <a:pt x="23" y="1973"/>
                    </a:cubicBezTo>
                    <a:cubicBezTo>
                      <a:pt x="23" y="2224"/>
                      <a:pt x="229" y="2407"/>
                      <a:pt x="480" y="2407"/>
                    </a:cubicBezTo>
                    <a:lnTo>
                      <a:pt x="503" y="2407"/>
                    </a:lnTo>
                    <a:cubicBezTo>
                      <a:pt x="1302" y="2361"/>
                      <a:pt x="2123" y="2316"/>
                      <a:pt x="2922" y="2087"/>
                    </a:cubicBezTo>
                    <a:cubicBezTo>
                      <a:pt x="3858" y="1836"/>
                      <a:pt x="4611" y="1380"/>
                      <a:pt x="5136" y="763"/>
                    </a:cubicBezTo>
                    <a:cubicBezTo>
                      <a:pt x="5296" y="581"/>
                      <a:pt x="5273" y="284"/>
                      <a:pt x="5091" y="124"/>
                    </a:cubicBezTo>
                    <a:cubicBezTo>
                      <a:pt x="4997" y="41"/>
                      <a:pt x="4884" y="1"/>
                      <a:pt x="4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800;p41">
                <a:extLst>
                  <a:ext uri="{FF2B5EF4-FFF2-40B4-BE49-F238E27FC236}">
                    <a16:creationId xmlns:a16="http://schemas.microsoft.com/office/drawing/2014/main" id="{B69E5E81-0912-A75F-AA4C-34CE01DB8019}"/>
                  </a:ext>
                </a:extLst>
              </p:cNvPr>
              <p:cNvSpPr/>
              <p:nvPr/>
            </p:nvSpPr>
            <p:spPr>
              <a:xfrm>
                <a:off x="4774650" y="2242950"/>
                <a:ext cx="93025" cy="636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545" extrusionOk="0">
                    <a:moveTo>
                      <a:pt x="523" y="1"/>
                    </a:moveTo>
                    <a:cubicBezTo>
                      <a:pt x="392" y="1"/>
                      <a:pt x="259" y="59"/>
                      <a:pt x="160" y="170"/>
                    </a:cubicBezTo>
                    <a:cubicBezTo>
                      <a:pt x="0" y="376"/>
                      <a:pt x="23" y="673"/>
                      <a:pt x="228" y="832"/>
                    </a:cubicBezTo>
                    <a:cubicBezTo>
                      <a:pt x="1073" y="1540"/>
                      <a:pt x="2009" y="2111"/>
                      <a:pt x="3036" y="2499"/>
                    </a:cubicBezTo>
                    <a:cubicBezTo>
                      <a:pt x="3082" y="2521"/>
                      <a:pt x="3150" y="2544"/>
                      <a:pt x="3196" y="2544"/>
                    </a:cubicBezTo>
                    <a:cubicBezTo>
                      <a:pt x="3378" y="2544"/>
                      <a:pt x="3561" y="2430"/>
                      <a:pt x="3629" y="2247"/>
                    </a:cubicBezTo>
                    <a:cubicBezTo>
                      <a:pt x="3721" y="1996"/>
                      <a:pt x="3607" y="1723"/>
                      <a:pt x="3378" y="1631"/>
                    </a:cubicBezTo>
                    <a:cubicBezTo>
                      <a:pt x="2442" y="1266"/>
                      <a:pt x="1575" y="764"/>
                      <a:pt x="822" y="125"/>
                    </a:cubicBezTo>
                    <a:cubicBezTo>
                      <a:pt x="739" y="41"/>
                      <a:pt x="632" y="1"/>
                      <a:pt x="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801;p41">
                <a:extLst>
                  <a:ext uri="{FF2B5EF4-FFF2-40B4-BE49-F238E27FC236}">
                    <a16:creationId xmlns:a16="http://schemas.microsoft.com/office/drawing/2014/main" id="{D748F35B-2BA1-F954-4D11-118C322C45AC}"/>
                  </a:ext>
                </a:extLst>
              </p:cNvPr>
              <p:cNvSpPr/>
              <p:nvPr/>
            </p:nvSpPr>
            <p:spPr>
              <a:xfrm>
                <a:off x="4008275" y="1938800"/>
                <a:ext cx="889250" cy="581175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3247" extrusionOk="0">
                    <a:moveTo>
                      <a:pt x="29413" y="1"/>
                    </a:moveTo>
                    <a:cubicBezTo>
                      <a:pt x="27312" y="1"/>
                      <a:pt x="25474" y="1494"/>
                      <a:pt x="25474" y="1494"/>
                    </a:cubicBezTo>
                    <a:cubicBezTo>
                      <a:pt x="25474" y="1494"/>
                      <a:pt x="22404" y="656"/>
                      <a:pt x="19072" y="656"/>
                    </a:cubicBezTo>
                    <a:cubicBezTo>
                      <a:pt x="14884" y="656"/>
                      <a:pt x="10284" y="1980"/>
                      <a:pt x="10843" y="7954"/>
                    </a:cubicBezTo>
                    <a:cubicBezTo>
                      <a:pt x="10843" y="7954"/>
                      <a:pt x="1" y="11195"/>
                      <a:pt x="9953" y="20439"/>
                    </a:cubicBezTo>
                    <a:cubicBezTo>
                      <a:pt x="9953" y="20439"/>
                      <a:pt x="9530" y="15922"/>
                      <a:pt x="12716" y="15922"/>
                    </a:cubicBezTo>
                    <a:cubicBezTo>
                      <a:pt x="13306" y="15922"/>
                      <a:pt x="14020" y="16077"/>
                      <a:pt x="14883" y="16445"/>
                    </a:cubicBezTo>
                    <a:cubicBezTo>
                      <a:pt x="14883" y="16445"/>
                      <a:pt x="15202" y="21101"/>
                      <a:pt x="16960" y="23247"/>
                    </a:cubicBezTo>
                    <a:cubicBezTo>
                      <a:pt x="16960" y="23247"/>
                      <a:pt x="14997" y="16970"/>
                      <a:pt x="17462" y="14162"/>
                    </a:cubicBezTo>
                    <a:cubicBezTo>
                      <a:pt x="19927" y="11355"/>
                      <a:pt x="18398" y="10488"/>
                      <a:pt x="18398" y="10488"/>
                    </a:cubicBezTo>
                    <a:cubicBezTo>
                      <a:pt x="18398" y="10488"/>
                      <a:pt x="19472" y="8400"/>
                      <a:pt x="23247" y="8400"/>
                    </a:cubicBezTo>
                    <a:cubicBezTo>
                      <a:pt x="24108" y="8400"/>
                      <a:pt x="25110" y="8508"/>
                      <a:pt x="26273" y="8776"/>
                    </a:cubicBezTo>
                    <a:cubicBezTo>
                      <a:pt x="27228" y="8999"/>
                      <a:pt x="28119" y="9103"/>
                      <a:pt x="28932" y="9103"/>
                    </a:cubicBezTo>
                    <a:cubicBezTo>
                      <a:pt x="33444" y="9103"/>
                      <a:pt x="35569" y="5908"/>
                      <a:pt x="33075" y="2156"/>
                    </a:cubicBezTo>
                    <a:cubicBezTo>
                      <a:pt x="31976" y="517"/>
                      <a:pt x="30649" y="1"/>
                      <a:pt x="29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802;p41">
                <a:extLst>
                  <a:ext uri="{FF2B5EF4-FFF2-40B4-BE49-F238E27FC236}">
                    <a16:creationId xmlns:a16="http://schemas.microsoft.com/office/drawing/2014/main" id="{AE7EB22B-056D-DDA2-F071-7743B2AA9743}"/>
                  </a:ext>
                </a:extLst>
              </p:cNvPr>
              <p:cNvSpPr/>
              <p:nvPr/>
            </p:nvSpPr>
            <p:spPr>
              <a:xfrm>
                <a:off x="4594900" y="2335875"/>
                <a:ext cx="582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157" extrusionOk="0">
                    <a:moveTo>
                      <a:pt x="1149" y="1"/>
                    </a:moveTo>
                    <a:cubicBezTo>
                      <a:pt x="1094" y="1"/>
                      <a:pt x="1038" y="5"/>
                      <a:pt x="982" y="14"/>
                    </a:cubicBezTo>
                    <a:cubicBezTo>
                      <a:pt x="388" y="128"/>
                      <a:pt x="0" y="699"/>
                      <a:pt x="114" y="1270"/>
                    </a:cubicBezTo>
                    <a:cubicBezTo>
                      <a:pt x="215" y="1793"/>
                      <a:pt x="653" y="2157"/>
                      <a:pt x="1163" y="2157"/>
                    </a:cubicBezTo>
                    <a:cubicBezTo>
                      <a:pt x="1231" y="2157"/>
                      <a:pt x="1300" y="2150"/>
                      <a:pt x="1370" y="2137"/>
                    </a:cubicBezTo>
                    <a:cubicBezTo>
                      <a:pt x="1940" y="2023"/>
                      <a:pt x="2328" y="1475"/>
                      <a:pt x="2237" y="881"/>
                    </a:cubicBezTo>
                    <a:cubicBezTo>
                      <a:pt x="2134" y="367"/>
                      <a:pt x="1660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803;p41">
                <a:extLst>
                  <a:ext uri="{FF2B5EF4-FFF2-40B4-BE49-F238E27FC236}">
                    <a16:creationId xmlns:a16="http://schemas.microsoft.com/office/drawing/2014/main" id="{D4B895D1-F210-EE3D-DD98-9A9595A87C5B}"/>
                  </a:ext>
                </a:extLst>
              </p:cNvPr>
              <p:cNvSpPr/>
              <p:nvPr/>
            </p:nvSpPr>
            <p:spPr>
              <a:xfrm>
                <a:off x="4780925" y="2335875"/>
                <a:ext cx="582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157" extrusionOk="0">
                    <a:moveTo>
                      <a:pt x="1133" y="1"/>
                    </a:moveTo>
                    <a:cubicBezTo>
                      <a:pt x="1075" y="1"/>
                      <a:pt x="1017" y="5"/>
                      <a:pt x="959" y="14"/>
                    </a:cubicBezTo>
                    <a:cubicBezTo>
                      <a:pt x="388" y="128"/>
                      <a:pt x="0" y="699"/>
                      <a:pt x="114" y="1270"/>
                    </a:cubicBezTo>
                    <a:cubicBezTo>
                      <a:pt x="195" y="1793"/>
                      <a:pt x="649" y="2157"/>
                      <a:pt x="1146" y="2157"/>
                    </a:cubicBezTo>
                    <a:cubicBezTo>
                      <a:pt x="1213" y="2157"/>
                      <a:pt x="1280" y="2150"/>
                      <a:pt x="1347" y="2137"/>
                    </a:cubicBezTo>
                    <a:cubicBezTo>
                      <a:pt x="1940" y="2023"/>
                      <a:pt x="2328" y="1475"/>
                      <a:pt x="2214" y="881"/>
                    </a:cubicBezTo>
                    <a:cubicBezTo>
                      <a:pt x="2132" y="367"/>
                      <a:pt x="1660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804;p41">
                <a:extLst>
                  <a:ext uri="{FF2B5EF4-FFF2-40B4-BE49-F238E27FC236}">
                    <a16:creationId xmlns:a16="http://schemas.microsoft.com/office/drawing/2014/main" id="{0C542EA5-41E5-9B9B-504A-61C74313432C}"/>
                  </a:ext>
                </a:extLst>
              </p:cNvPr>
              <p:cNvSpPr/>
              <p:nvPr/>
            </p:nvSpPr>
            <p:spPr>
              <a:xfrm>
                <a:off x="4798600" y="2383000"/>
                <a:ext cx="1290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160" h="6096" extrusionOk="0">
                    <a:moveTo>
                      <a:pt x="4612" y="1"/>
                    </a:moveTo>
                    <a:lnTo>
                      <a:pt x="1" y="5798"/>
                    </a:lnTo>
                    <a:lnTo>
                      <a:pt x="663" y="6095"/>
                    </a:lnTo>
                    <a:lnTo>
                      <a:pt x="5159" y="434"/>
                    </a:lnTo>
                    <a:lnTo>
                      <a:pt x="46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805;p41">
                <a:extLst>
                  <a:ext uri="{FF2B5EF4-FFF2-40B4-BE49-F238E27FC236}">
                    <a16:creationId xmlns:a16="http://schemas.microsoft.com/office/drawing/2014/main" id="{2B521901-4082-BE6B-073F-51543E3252DE}"/>
                  </a:ext>
                </a:extLst>
              </p:cNvPr>
              <p:cNvSpPr/>
              <p:nvPr/>
            </p:nvSpPr>
            <p:spPr>
              <a:xfrm>
                <a:off x="4907600" y="2350475"/>
                <a:ext cx="47950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919" extrusionOk="0">
                    <a:moveTo>
                      <a:pt x="959" y="1"/>
                    </a:moveTo>
                    <a:cubicBezTo>
                      <a:pt x="434" y="1"/>
                      <a:pt x="0" y="434"/>
                      <a:pt x="0" y="959"/>
                    </a:cubicBezTo>
                    <a:cubicBezTo>
                      <a:pt x="0" y="1484"/>
                      <a:pt x="434" y="1918"/>
                      <a:pt x="959" y="1918"/>
                    </a:cubicBezTo>
                    <a:cubicBezTo>
                      <a:pt x="1484" y="1918"/>
                      <a:pt x="1918" y="1484"/>
                      <a:pt x="1918" y="959"/>
                    </a:cubicBezTo>
                    <a:cubicBezTo>
                      <a:pt x="1918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806;p41">
                <a:extLst>
                  <a:ext uri="{FF2B5EF4-FFF2-40B4-BE49-F238E27FC236}">
                    <a16:creationId xmlns:a16="http://schemas.microsoft.com/office/drawing/2014/main" id="{5E0B5740-E623-F77C-2748-639A03AC45FE}"/>
                  </a:ext>
                </a:extLst>
              </p:cNvPr>
              <p:cNvSpPr/>
              <p:nvPr/>
            </p:nvSpPr>
            <p:spPr>
              <a:xfrm>
                <a:off x="4916725" y="23596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807;p41">
                <a:extLst>
                  <a:ext uri="{FF2B5EF4-FFF2-40B4-BE49-F238E27FC236}">
                    <a16:creationId xmlns:a16="http://schemas.microsoft.com/office/drawing/2014/main" id="{F62560E3-2769-A40D-4B39-C23C952DB1CB}"/>
                  </a:ext>
                </a:extLst>
              </p:cNvPr>
              <p:cNvSpPr/>
              <p:nvPr/>
            </p:nvSpPr>
            <p:spPr>
              <a:xfrm>
                <a:off x="4311300" y="2388150"/>
                <a:ext cx="5307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6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7" y="343"/>
                      <a:pt x="548" y="708"/>
                      <a:pt x="776" y="1050"/>
                    </a:cubicBezTo>
                    <a:cubicBezTo>
                      <a:pt x="1004" y="1415"/>
                      <a:pt x="1210" y="1781"/>
                      <a:pt x="1370" y="2169"/>
                    </a:cubicBezTo>
                    <a:cubicBezTo>
                      <a:pt x="1461" y="2351"/>
                      <a:pt x="1507" y="2557"/>
                      <a:pt x="1575" y="2762"/>
                    </a:cubicBezTo>
                    <a:cubicBezTo>
                      <a:pt x="1621" y="2968"/>
                      <a:pt x="1689" y="3173"/>
                      <a:pt x="1735" y="3378"/>
                    </a:cubicBezTo>
                    <a:cubicBezTo>
                      <a:pt x="1826" y="3789"/>
                      <a:pt x="1826" y="4200"/>
                      <a:pt x="1872" y="4657"/>
                    </a:cubicBezTo>
                    <a:cubicBezTo>
                      <a:pt x="2031" y="4246"/>
                      <a:pt x="2123" y="3789"/>
                      <a:pt x="2077" y="3333"/>
                    </a:cubicBezTo>
                    <a:cubicBezTo>
                      <a:pt x="2100" y="3104"/>
                      <a:pt x="2031" y="2876"/>
                      <a:pt x="2009" y="2648"/>
                    </a:cubicBezTo>
                    <a:cubicBezTo>
                      <a:pt x="1940" y="2420"/>
                      <a:pt x="1895" y="2191"/>
                      <a:pt x="1803" y="1986"/>
                    </a:cubicBezTo>
                    <a:cubicBezTo>
                      <a:pt x="1621" y="1575"/>
                      <a:pt x="1370" y="1164"/>
                      <a:pt x="1073" y="845"/>
                    </a:cubicBezTo>
                    <a:cubicBezTo>
                      <a:pt x="776" y="502"/>
                      <a:pt x="411" y="206"/>
                      <a:pt x="0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808;p41">
                <a:extLst>
                  <a:ext uri="{FF2B5EF4-FFF2-40B4-BE49-F238E27FC236}">
                    <a16:creationId xmlns:a16="http://schemas.microsoft.com/office/drawing/2014/main" id="{CE6E5659-C579-81B2-C261-66FE5FA85E76}"/>
                  </a:ext>
                </a:extLst>
              </p:cNvPr>
              <p:cNvSpPr/>
              <p:nvPr/>
            </p:nvSpPr>
            <p:spPr>
              <a:xfrm>
                <a:off x="4303875" y="2421250"/>
                <a:ext cx="371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352" extrusionOk="0">
                    <a:moveTo>
                      <a:pt x="1484" y="0"/>
                    </a:moveTo>
                    <a:lnTo>
                      <a:pt x="1484" y="0"/>
                    </a:lnTo>
                    <a:cubicBezTo>
                      <a:pt x="1256" y="91"/>
                      <a:pt x="1050" y="228"/>
                      <a:pt x="868" y="388"/>
                    </a:cubicBezTo>
                    <a:cubicBezTo>
                      <a:pt x="685" y="548"/>
                      <a:pt x="502" y="731"/>
                      <a:pt x="366" y="936"/>
                    </a:cubicBezTo>
                    <a:cubicBezTo>
                      <a:pt x="229" y="1141"/>
                      <a:pt x="114" y="1347"/>
                      <a:pt x="69" y="1598"/>
                    </a:cubicBezTo>
                    <a:cubicBezTo>
                      <a:pt x="0" y="1849"/>
                      <a:pt x="0" y="2123"/>
                      <a:pt x="92" y="2351"/>
                    </a:cubicBezTo>
                    <a:cubicBezTo>
                      <a:pt x="183" y="2123"/>
                      <a:pt x="297" y="1917"/>
                      <a:pt x="411" y="1735"/>
                    </a:cubicBezTo>
                    <a:cubicBezTo>
                      <a:pt x="502" y="1552"/>
                      <a:pt x="639" y="1370"/>
                      <a:pt x="754" y="1187"/>
                    </a:cubicBezTo>
                    <a:cubicBezTo>
                      <a:pt x="1005" y="822"/>
                      <a:pt x="1279" y="457"/>
                      <a:pt x="1484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809;p41">
                <a:extLst>
                  <a:ext uri="{FF2B5EF4-FFF2-40B4-BE49-F238E27FC236}">
                    <a16:creationId xmlns:a16="http://schemas.microsoft.com/office/drawing/2014/main" id="{A09E3C58-4F26-4286-7AEA-C460D3CDFA65}"/>
                  </a:ext>
                </a:extLst>
              </p:cNvPr>
              <p:cNvSpPr/>
              <p:nvPr/>
            </p:nvSpPr>
            <p:spPr>
              <a:xfrm>
                <a:off x="4514425" y="2390325"/>
                <a:ext cx="10047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1561" extrusionOk="0">
                    <a:moveTo>
                      <a:pt x="2194" y="0"/>
                    </a:moveTo>
                    <a:cubicBezTo>
                      <a:pt x="2126" y="0"/>
                      <a:pt x="2057" y="2"/>
                      <a:pt x="1987" y="5"/>
                    </a:cubicBezTo>
                    <a:cubicBezTo>
                      <a:pt x="891" y="27"/>
                      <a:pt x="1" y="415"/>
                      <a:pt x="24" y="849"/>
                    </a:cubicBezTo>
                    <a:cubicBezTo>
                      <a:pt x="24" y="1255"/>
                      <a:pt x="824" y="1561"/>
                      <a:pt x="1843" y="1561"/>
                    </a:cubicBezTo>
                    <a:cubicBezTo>
                      <a:pt x="1913" y="1561"/>
                      <a:pt x="1984" y="1560"/>
                      <a:pt x="2055" y="1557"/>
                    </a:cubicBezTo>
                    <a:cubicBezTo>
                      <a:pt x="3151" y="1534"/>
                      <a:pt x="4018" y="1146"/>
                      <a:pt x="4018" y="712"/>
                    </a:cubicBezTo>
                    <a:cubicBezTo>
                      <a:pt x="3997" y="306"/>
                      <a:pt x="3195" y="0"/>
                      <a:pt x="21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810;p41">
                <a:extLst>
                  <a:ext uri="{FF2B5EF4-FFF2-40B4-BE49-F238E27FC236}">
                    <a16:creationId xmlns:a16="http://schemas.microsoft.com/office/drawing/2014/main" id="{9CD85269-FB8F-3654-220E-AB43E77A14D7}"/>
                  </a:ext>
                </a:extLst>
              </p:cNvPr>
              <p:cNvSpPr/>
              <p:nvPr/>
            </p:nvSpPr>
            <p:spPr>
              <a:xfrm>
                <a:off x="4809450" y="2397200"/>
                <a:ext cx="41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669" extrusionOk="0">
                    <a:moveTo>
                      <a:pt x="922" y="1"/>
                    </a:moveTo>
                    <a:cubicBezTo>
                      <a:pt x="889" y="1"/>
                      <a:pt x="856" y="2"/>
                      <a:pt x="822" y="3"/>
                    </a:cubicBezTo>
                    <a:cubicBezTo>
                      <a:pt x="366" y="49"/>
                      <a:pt x="1" y="209"/>
                      <a:pt x="1" y="391"/>
                    </a:cubicBezTo>
                    <a:cubicBezTo>
                      <a:pt x="21" y="559"/>
                      <a:pt x="329" y="668"/>
                      <a:pt x="731" y="668"/>
                    </a:cubicBezTo>
                    <a:cubicBezTo>
                      <a:pt x="768" y="668"/>
                      <a:pt x="806" y="667"/>
                      <a:pt x="845" y="665"/>
                    </a:cubicBezTo>
                    <a:cubicBezTo>
                      <a:pt x="1302" y="643"/>
                      <a:pt x="1667" y="460"/>
                      <a:pt x="1667" y="277"/>
                    </a:cubicBezTo>
                    <a:cubicBezTo>
                      <a:pt x="1646" y="129"/>
                      <a:pt x="1331" y="1"/>
                      <a:pt x="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811;p41">
                <a:extLst>
                  <a:ext uri="{FF2B5EF4-FFF2-40B4-BE49-F238E27FC236}">
                    <a16:creationId xmlns:a16="http://schemas.microsoft.com/office/drawing/2014/main" id="{5EEAE198-CB69-D211-3C73-5B986AE96878}"/>
                  </a:ext>
                </a:extLst>
              </p:cNvPr>
              <p:cNvSpPr/>
              <p:nvPr/>
            </p:nvSpPr>
            <p:spPr>
              <a:xfrm>
                <a:off x="4447675" y="2398425"/>
                <a:ext cx="29125" cy="1318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275" extrusionOk="0">
                    <a:moveTo>
                      <a:pt x="274" y="0"/>
                    </a:moveTo>
                    <a:cubicBezTo>
                      <a:pt x="92" y="1438"/>
                      <a:pt x="0" y="2830"/>
                      <a:pt x="46" y="4291"/>
                    </a:cubicBezTo>
                    <a:cubicBezTo>
                      <a:pt x="46" y="4337"/>
                      <a:pt x="46" y="4360"/>
                      <a:pt x="46" y="4405"/>
                    </a:cubicBezTo>
                    <a:cubicBezTo>
                      <a:pt x="69" y="4748"/>
                      <a:pt x="137" y="5250"/>
                      <a:pt x="571" y="5273"/>
                    </a:cubicBezTo>
                    <a:cubicBezTo>
                      <a:pt x="583" y="5274"/>
                      <a:pt x="594" y="5274"/>
                      <a:pt x="606" y="5274"/>
                    </a:cubicBezTo>
                    <a:cubicBezTo>
                      <a:pt x="841" y="5274"/>
                      <a:pt x="1031" y="5057"/>
                      <a:pt x="1096" y="4839"/>
                    </a:cubicBezTo>
                    <a:cubicBezTo>
                      <a:pt x="1164" y="4588"/>
                      <a:pt x="1119" y="4337"/>
                      <a:pt x="1073" y="4109"/>
                    </a:cubicBezTo>
                    <a:cubicBezTo>
                      <a:pt x="799" y="2739"/>
                      <a:pt x="525" y="137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812;p41">
                <a:extLst>
                  <a:ext uri="{FF2B5EF4-FFF2-40B4-BE49-F238E27FC236}">
                    <a16:creationId xmlns:a16="http://schemas.microsoft.com/office/drawing/2014/main" id="{31EE3733-8AD1-754C-3E22-60AF339F0B5D}"/>
                  </a:ext>
                </a:extLst>
              </p:cNvPr>
              <p:cNvSpPr/>
              <p:nvPr/>
            </p:nvSpPr>
            <p:spPr>
              <a:xfrm>
                <a:off x="4476775" y="2326525"/>
                <a:ext cx="14275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48" extrusionOk="0">
                    <a:moveTo>
                      <a:pt x="137" y="0"/>
                    </a:moveTo>
                    <a:cubicBezTo>
                      <a:pt x="46" y="731"/>
                      <a:pt x="0" y="1438"/>
                      <a:pt x="23" y="2168"/>
                    </a:cubicBezTo>
                    <a:cubicBezTo>
                      <a:pt x="23" y="2168"/>
                      <a:pt x="23" y="2191"/>
                      <a:pt x="23" y="2214"/>
                    </a:cubicBezTo>
                    <a:cubicBezTo>
                      <a:pt x="23" y="2374"/>
                      <a:pt x="69" y="2648"/>
                      <a:pt x="274" y="2648"/>
                    </a:cubicBezTo>
                    <a:cubicBezTo>
                      <a:pt x="411" y="2648"/>
                      <a:pt x="503" y="2557"/>
                      <a:pt x="548" y="2420"/>
                    </a:cubicBezTo>
                    <a:cubicBezTo>
                      <a:pt x="571" y="2305"/>
                      <a:pt x="548" y="2191"/>
                      <a:pt x="525" y="2054"/>
                    </a:cubicBezTo>
                    <a:cubicBezTo>
                      <a:pt x="388" y="1370"/>
                      <a:pt x="251" y="685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813;p41">
                <a:extLst>
                  <a:ext uri="{FF2B5EF4-FFF2-40B4-BE49-F238E27FC236}">
                    <a16:creationId xmlns:a16="http://schemas.microsoft.com/office/drawing/2014/main" id="{3AC37AA5-4524-FEF0-B798-C32B616D83E6}"/>
                  </a:ext>
                </a:extLst>
              </p:cNvPr>
              <p:cNvSpPr/>
              <p:nvPr/>
            </p:nvSpPr>
            <p:spPr>
              <a:xfrm>
                <a:off x="4517275" y="2510825"/>
                <a:ext cx="14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649" extrusionOk="0">
                    <a:moveTo>
                      <a:pt x="138" y="1"/>
                    </a:moveTo>
                    <a:cubicBezTo>
                      <a:pt x="47" y="708"/>
                      <a:pt x="1" y="1416"/>
                      <a:pt x="24" y="2146"/>
                    </a:cubicBezTo>
                    <a:cubicBezTo>
                      <a:pt x="24" y="2169"/>
                      <a:pt x="24" y="2192"/>
                      <a:pt x="24" y="2192"/>
                    </a:cubicBezTo>
                    <a:cubicBezTo>
                      <a:pt x="47" y="2374"/>
                      <a:pt x="69" y="2626"/>
                      <a:pt x="298" y="2648"/>
                    </a:cubicBezTo>
                    <a:cubicBezTo>
                      <a:pt x="412" y="2648"/>
                      <a:pt x="526" y="2534"/>
                      <a:pt x="549" y="2420"/>
                    </a:cubicBezTo>
                    <a:cubicBezTo>
                      <a:pt x="594" y="2306"/>
                      <a:pt x="572" y="2169"/>
                      <a:pt x="549" y="2055"/>
                    </a:cubicBezTo>
                    <a:cubicBezTo>
                      <a:pt x="412" y="1370"/>
                      <a:pt x="275" y="685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814;p41">
                <a:extLst>
                  <a:ext uri="{FF2B5EF4-FFF2-40B4-BE49-F238E27FC236}">
                    <a16:creationId xmlns:a16="http://schemas.microsoft.com/office/drawing/2014/main" id="{50E2B655-8EAA-E5DA-F8FE-B69E256D500A}"/>
                  </a:ext>
                </a:extLst>
              </p:cNvPr>
              <p:cNvSpPr/>
              <p:nvPr/>
            </p:nvSpPr>
            <p:spPr>
              <a:xfrm>
                <a:off x="4420275" y="2540500"/>
                <a:ext cx="10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922" extrusionOk="0">
                    <a:moveTo>
                      <a:pt x="115" y="1"/>
                    </a:moveTo>
                    <a:cubicBezTo>
                      <a:pt x="46" y="526"/>
                      <a:pt x="1" y="1051"/>
                      <a:pt x="23" y="1576"/>
                    </a:cubicBezTo>
                    <a:cubicBezTo>
                      <a:pt x="23" y="1576"/>
                      <a:pt x="23" y="1598"/>
                      <a:pt x="23" y="1598"/>
                    </a:cubicBezTo>
                    <a:cubicBezTo>
                      <a:pt x="46" y="1735"/>
                      <a:pt x="69" y="1918"/>
                      <a:pt x="229" y="1918"/>
                    </a:cubicBezTo>
                    <a:cubicBezTo>
                      <a:pt x="239" y="1920"/>
                      <a:pt x="248" y="1921"/>
                      <a:pt x="257" y="1921"/>
                    </a:cubicBezTo>
                    <a:cubicBezTo>
                      <a:pt x="334" y="1921"/>
                      <a:pt x="391" y="1840"/>
                      <a:pt x="412" y="1758"/>
                    </a:cubicBezTo>
                    <a:cubicBezTo>
                      <a:pt x="434" y="1690"/>
                      <a:pt x="412" y="1598"/>
                      <a:pt x="389" y="1507"/>
                    </a:cubicBezTo>
                    <a:cubicBezTo>
                      <a:pt x="297" y="1005"/>
                      <a:pt x="206" y="503"/>
                      <a:pt x="1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815;p41">
                <a:extLst>
                  <a:ext uri="{FF2B5EF4-FFF2-40B4-BE49-F238E27FC236}">
                    <a16:creationId xmlns:a16="http://schemas.microsoft.com/office/drawing/2014/main" id="{B063D862-5566-3FF3-065E-96B8B4412419}"/>
                  </a:ext>
                </a:extLst>
              </p:cNvPr>
              <p:cNvSpPr/>
              <p:nvPr/>
            </p:nvSpPr>
            <p:spPr>
              <a:xfrm>
                <a:off x="4481325" y="2561625"/>
                <a:ext cx="18875" cy="856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3424" extrusionOk="0">
                    <a:moveTo>
                      <a:pt x="184" y="0"/>
                    </a:moveTo>
                    <a:cubicBezTo>
                      <a:pt x="69" y="936"/>
                      <a:pt x="1" y="1849"/>
                      <a:pt x="24" y="2785"/>
                    </a:cubicBezTo>
                    <a:cubicBezTo>
                      <a:pt x="24" y="2808"/>
                      <a:pt x="24" y="2830"/>
                      <a:pt x="24" y="2853"/>
                    </a:cubicBezTo>
                    <a:cubicBezTo>
                      <a:pt x="47" y="3082"/>
                      <a:pt x="92" y="3401"/>
                      <a:pt x="366" y="3424"/>
                    </a:cubicBezTo>
                    <a:cubicBezTo>
                      <a:pt x="526" y="3424"/>
                      <a:pt x="663" y="3287"/>
                      <a:pt x="709" y="3150"/>
                    </a:cubicBezTo>
                    <a:cubicBezTo>
                      <a:pt x="754" y="2990"/>
                      <a:pt x="709" y="2830"/>
                      <a:pt x="686" y="2671"/>
                    </a:cubicBezTo>
                    <a:cubicBezTo>
                      <a:pt x="526" y="1780"/>
                      <a:pt x="343" y="890"/>
                      <a:pt x="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816;p41">
                <a:extLst>
                  <a:ext uri="{FF2B5EF4-FFF2-40B4-BE49-F238E27FC236}">
                    <a16:creationId xmlns:a16="http://schemas.microsoft.com/office/drawing/2014/main" id="{FF5E5179-FF67-76FC-4D85-3FFC03C0DF5F}"/>
                  </a:ext>
                </a:extLst>
              </p:cNvPr>
              <p:cNvSpPr/>
              <p:nvPr/>
            </p:nvSpPr>
            <p:spPr>
              <a:xfrm>
                <a:off x="4804325" y="2406400"/>
                <a:ext cx="102725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5068" extrusionOk="0">
                    <a:moveTo>
                      <a:pt x="3926" y="1"/>
                    </a:moveTo>
                    <a:lnTo>
                      <a:pt x="0" y="4954"/>
                    </a:lnTo>
                    <a:lnTo>
                      <a:pt x="206" y="5068"/>
                    </a:lnTo>
                    <a:lnTo>
                      <a:pt x="4109" y="138"/>
                    </a:lnTo>
                    <a:lnTo>
                      <a:pt x="39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817;p41">
                <a:extLst>
                  <a:ext uri="{FF2B5EF4-FFF2-40B4-BE49-F238E27FC236}">
                    <a16:creationId xmlns:a16="http://schemas.microsoft.com/office/drawing/2014/main" id="{25B89D75-EBD8-EAE0-632C-942DB1052108}"/>
                  </a:ext>
                </a:extLst>
              </p:cNvPr>
              <p:cNvSpPr/>
              <p:nvPr/>
            </p:nvSpPr>
            <p:spPr>
              <a:xfrm>
                <a:off x="4659950" y="2515975"/>
                <a:ext cx="163225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358" extrusionOk="0">
                    <a:moveTo>
                      <a:pt x="3378" y="0"/>
                    </a:moveTo>
                    <a:cubicBezTo>
                      <a:pt x="2237" y="0"/>
                      <a:pt x="1096" y="297"/>
                      <a:pt x="137" y="913"/>
                    </a:cubicBezTo>
                    <a:cubicBezTo>
                      <a:pt x="137" y="936"/>
                      <a:pt x="114" y="936"/>
                      <a:pt x="114" y="936"/>
                    </a:cubicBezTo>
                    <a:cubicBezTo>
                      <a:pt x="23" y="1004"/>
                      <a:pt x="0" y="1164"/>
                      <a:pt x="69" y="1255"/>
                    </a:cubicBezTo>
                    <a:cubicBezTo>
                      <a:pt x="122" y="1322"/>
                      <a:pt x="191" y="1357"/>
                      <a:pt x="261" y="1357"/>
                    </a:cubicBezTo>
                    <a:cubicBezTo>
                      <a:pt x="312" y="1357"/>
                      <a:pt x="364" y="1339"/>
                      <a:pt x="411" y="1301"/>
                    </a:cubicBezTo>
                    <a:cubicBezTo>
                      <a:pt x="1335" y="592"/>
                      <a:pt x="2526" y="220"/>
                      <a:pt x="3730" y="220"/>
                    </a:cubicBezTo>
                    <a:cubicBezTo>
                      <a:pt x="4698" y="220"/>
                      <a:pt x="5674" y="460"/>
                      <a:pt x="6528" y="959"/>
                    </a:cubicBezTo>
                    <a:cubicBezTo>
                      <a:pt x="5615" y="342"/>
                      <a:pt x="4497" y="23"/>
                      <a:pt x="3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818;p41">
                <a:extLst>
                  <a:ext uri="{FF2B5EF4-FFF2-40B4-BE49-F238E27FC236}">
                    <a16:creationId xmlns:a16="http://schemas.microsoft.com/office/drawing/2014/main" id="{5E33A86D-D2B2-C60B-C3E8-BA791FF6BF04}"/>
                  </a:ext>
                </a:extLst>
              </p:cNvPr>
              <p:cNvSpPr/>
              <p:nvPr/>
            </p:nvSpPr>
            <p:spPr>
              <a:xfrm>
                <a:off x="4735850" y="2381975"/>
                <a:ext cx="599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229" extrusionOk="0">
                    <a:moveTo>
                      <a:pt x="0" y="1617"/>
                    </a:moveTo>
                    <a:cubicBezTo>
                      <a:pt x="6" y="1622"/>
                      <a:pt x="13" y="1627"/>
                      <a:pt x="19" y="1632"/>
                    </a:cubicBezTo>
                    <a:lnTo>
                      <a:pt x="19" y="1632"/>
                    </a:lnTo>
                    <a:cubicBezTo>
                      <a:pt x="13" y="1626"/>
                      <a:pt x="6" y="1621"/>
                      <a:pt x="0" y="1617"/>
                    </a:cubicBezTo>
                    <a:close/>
                    <a:moveTo>
                      <a:pt x="1369" y="0"/>
                    </a:moveTo>
                    <a:cubicBezTo>
                      <a:pt x="986" y="0"/>
                      <a:pt x="597" y="236"/>
                      <a:pt x="479" y="590"/>
                    </a:cubicBezTo>
                    <a:cubicBezTo>
                      <a:pt x="656" y="537"/>
                      <a:pt x="860" y="484"/>
                      <a:pt x="1071" y="484"/>
                    </a:cubicBezTo>
                    <a:cubicBezTo>
                      <a:pt x="1132" y="484"/>
                      <a:pt x="1194" y="488"/>
                      <a:pt x="1255" y="498"/>
                    </a:cubicBezTo>
                    <a:cubicBezTo>
                      <a:pt x="1507" y="544"/>
                      <a:pt x="1758" y="704"/>
                      <a:pt x="1803" y="978"/>
                    </a:cubicBezTo>
                    <a:cubicBezTo>
                      <a:pt x="1849" y="1206"/>
                      <a:pt x="1712" y="1411"/>
                      <a:pt x="1529" y="1571"/>
                    </a:cubicBezTo>
                    <a:cubicBezTo>
                      <a:pt x="1314" y="1763"/>
                      <a:pt x="1023" y="1860"/>
                      <a:pt x="733" y="1860"/>
                    </a:cubicBezTo>
                    <a:cubicBezTo>
                      <a:pt x="478" y="1860"/>
                      <a:pt x="223" y="1785"/>
                      <a:pt x="19" y="1632"/>
                    </a:cubicBezTo>
                    <a:lnTo>
                      <a:pt x="19" y="1632"/>
                    </a:lnTo>
                    <a:cubicBezTo>
                      <a:pt x="107" y="1701"/>
                      <a:pt x="212" y="1806"/>
                      <a:pt x="297" y="1891"/>
                    </a:cubicBezTo>
                    <a:cubicBezTo>
                      <a:pt x="544" y="2107"/>
                      <a:pt x="874" y="2229"/>
                      <a:pt x="1196" y="2229"/>
                    </a:cubicBezTo>
                    <a:cubicBezTo>
                      <a:pt x="1351" y="2229"/>
                      <a:pt x="1503" y="2201"/>
                      <a:pt x="1643" y="2142"/>
                    </a:cubicBezTo>
                    <a:cubicBezTo>
                      <a:pt x="2077" y="1936"/>
                      <a:pt x="2397" y="1480"/>
                      <a:pt x="2351" y="1000"/>
                    </a:cubicBezTo>
                    <a:cubicBezTo>
                      <a:pt x="2328" y="544"/>
                      <a:pt x="1986" y="133"/>
                      <a:pt x="1552" y="19"/>
                    </a:cubicBezTo>
                    <a:cubicBezTo>
                      <a:pt x="1492" y="6"/>
                      <a:pt x="1431" y="0"/>
                      <a:pt x="1369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819;p41">
                <a:extLst>
                  <a:ext uri="{FF2B5EF4-FFF2-40B4-BE49-F238E27FC236}">
                    <a16:creationId xmlns:a16="http://schemas.microsoft.com/office/drawing/2014/main" id="{E4C83629-BCF2-39C1-668C-ADE611064FA3}"/>
                  </a:ext>
                </a:extLst>
              </p:cNvPr>
              <p:cNvSpPr/>
              <p:nvPr/>
            </p:nvSpPr>
            <p:spPr>
              <a:xfrm>
                <a:off x="4570925" y="2164025"/>
                <a:ext cx="244250" cy="73125"/>
              </a:xfrm>
              <a:custGeom>
                <a:avLst/>
                <a:gdLst/>
                <a:ahLst/>
                <a:cxnLst/>
                <a:rect l="l" t="t" r="r" b="b"/>
                <a:pathLst>
                  <a:path w="9770" h="2925" extrusionOk="0">
                    <a:moveTo>
                      <a:pt x="1422" y="0"/>
                    </a:moveTo>
                    <a:cubicBezTo>
                      <a:pt x="1013" y="0"/>
                      <a:pt x="629" y="137"/>
                      <a:pt x="320" y="543"/>
                    </a:cubicBezTo>
                    <a:cubicBezTo>
                      <a:pt x="69" y="862"/>
                      <a:pt x="1" y="1296"/>
                      <a:pt x="46" y="1684"/>
                    </a:cubicBezTo>
                    <a:cubicBezTo>
                      <a:pt x="138" y="2643"/>
                      <a:pt x="1370" y="2665"/>
                      <a:pt x="2100" y="2757"/>
                    </a:cubicBezTo>
                    <a:cubicBezTo>
                      <a:pt x="2772" y="2869"/>
                      <a:pt x="3443" y="2925"/>
                      <a:pt x="4122" y="2925"/>
                    </a:cubicBezTo>
                    <a:cubicBezTo>
                      <a:pt x="4412" y="2925"/>
                      <a:pt x="4705" y="2914"/>
                      <a:pt x="4999" y="2894"/>
                    </a:cubicBezTo>
                    <a:cubicBezTo>
                      <a:pt x="6369" y="2825"/>
                      <a:pt x="7944" y="2620"/>
                      <a:pt x="9176" y="1958"/>
                    </a:cubicBezTo>
                    <a:cubicBezTo>
                      <a:pt x="9313" y="1889"/>
                      <a:pt x="9427" y="1798"/>
                      <a:pt x="9496" y="1684"/>
                    </a:cubicBezTo>
                    <a:cubicBezTo>
                      <a:pt x="9770" y="1205"/>
                      <a:pt x="9313" y="497"/>
                      <a:pt x="8834" y="337"/>
                    </a:cubicBezTo>
                    <a:cubicBezTo>
                      <a:pt x="8701" y="293"/>
                      <a:pt x="8565" y="275"/>
                      <a:pt x="8427" y="275"/>
                    </a:cubicBezTo>
                    <a:cubicBezTo>
                      <a:pt x="8068" y="275"/>
                      <a:pt x="7697" y="398"/>
                      <a:pt x="7350" y="497"/>
                    </a:cubicBezTo>
                    <a:cubicBezTo>
                      <a:pt x="6710" y="677"/>
                      <a:pt x="6048" y="762"/>
                      <a:pt x="5386" y="762"/>
                    </a:cubicBezTo>
                    <a:cubicBezTo>
                      <a:pt x="4701" y="762"/>
                      <a:pt x="4017" y="671"/>
                      <a:pt x="3356" y="497"/>
                    </a:cubicBezTo>
                    <a:cubicBezTo>
                      <a:pt x="2782" y="343"/>
                      <a:pt x="2071" y="0"/>
                      <a:pt x="14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8F9A1E-82DF-7165-1914-6F26C703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35" y="2561293"/>
            <a:ext cx="3139712" cy="457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00721-5A13-5BC9-6ADA-6CF1C637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667" y="11056502"/>
            <a:ext cx="1938696" cy="1938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23747-3AEF-D27E-4A2A-909E833CF5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B2948-D27D-8969-A8FC-CEE800F0CD8F}"/>
              </a:ext>
            </a:extLst>
          </p:cNvPr>
          <p:cNvSpPr/>
          <p:nvPr/>
        </p:nvSpPr>
        <p:spPr>
          <a:xfrm>
            <a:off x="11834595" y="1312323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77774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500"/>
                            </p:stCondLst>
                            <p:childTnLst>
                              <p:par>
                                <p:cTn id="8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8" grpId="0"/>
      <p:bldP spid="25" grpId="0" animBg="1"/>
      <p:bldP spid="27" grpId="0"/>
      <p:bldP spid="28" grpId="0"/>
      <p:bldP spid="29" grpId="0" animBg="1"/>
      <p:bldP spid="31" grpId="0"/>
      <p:bldP spid="32" grpId="0"/>
      <p:bldP spid="33" grpId="0" animBg="1"/>
      <p:bldP spid="35" grpId="0"/>
      <p:bldP spid="36" grpId="0"/>
      <p:bldP spid="37" grpId="0" animBg="1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6705" y="2509820"/>
            <a:ext cx="2192805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dirty="0"/>
              <a:t>18. Saba, T., </a:t>
            </a:r>
            <a:r>
              <a:rPr lang="en-US" sz="4000" b="0" dirty="0" err="1"/>
              <a:t>Abunadi</a:t>
            </a:r>
            <a:r>
              <a:rPr lang="en-US" sz="4000" b="0" dirty="0"/>
              <a:t>, I., </a:t>
            </a:r>
            <a:r>
              <a:rPr lang="en-US" sz="4000" b="0" dirty="0" err="1"/>
              <a:t>Shahzad</a:t>
            </a:r>
            <a:r>
              <a:rPr lang="en-US" sz="4000" b="0" dirty="0"/>
              <a:t>, M. N., Khan, A. R. (2021). Machine learning techniques to</a:t>
            </a:r>
          </a:p>
          <a:p>
            <a:pPr algn="l"/>
            <a:r>
              <a:rPr lang="en-US" sz="4000" b="0" dirty="0"/>
              <a:t>detect and forecast the daily total COVID-19 infected and deaths cases under different lockdown</a:t>
            </a:r>
          </a:p>
          <a:p>
            <a:pPr algn="l"/>
            <a:r>
              <a:rPr lang="en-US" sz="4000" b="0" dirty="0"/>
              <a:t>types. Microscopy Research and Technique, 84(7), 1462-1474.</a:t>
            </a:r>
          </a:p>
          <a:p>
            <a:pPr algn="l"/>
            <a:endParaRPr lang="en-US" sz="4000" b="0" dirty="0"/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19. Akhtar, A., Akhtar, S., </a:t>
            </a:r>
            <a:r>
              <a:rPr lang="en-US" sz="4000" b="0" dirty="0" err="1"/>
              <a:t>Bakhtawar</a:t>
            </a:r>
            <a:r>
              <a:rPr lang="en-US" sz="4000" b="0" dirty="0"/>
              <a:t>, B., </a:t>
            </a:r>
            <a:r>
              <a:rPr lang="en-US" sz="4000" b="0" dirty="0" err="1"/>
              <a:t>Kashif</a:t>
            </a:r>
            <a:r>
              <a:rPr lang="en-US" sz="4000" b="0" dirty="0"/>
              <a:t>, A. A., Aziz, N., </a:t>
            </a:r>
            <a:r>
              <a:rPr lang="en-US" sz="4000" b="0" dirty="0" err="1"/>
              <a:t>Javeid</a:t>
            </a:r>
            <a:r>
              <a:rPr lang="en-US" sz="4000" b="0" dirty="0"/>
              <a:t>, M. S. (2021). COVID-</a:t>
            </a:r>
          </a:p>
          <a:p>
            <a:pPr algn="l"/>
            <a:r>
              <a:rPr lang="en-US" sz="4000" b="0" dirty="0"/>
              <a:t>19 Detection from CBC using Machine Learning Techniques. International Journal of Technology,</a:t>
            </a:r>
          </a:p>
          <a:p>
            <a:pPr algn="l"/>
            <a:r>
              <a:rPr lang="en-US" sz="4000" b="0" dirty="0"/>
              <a:t>Innovation and Management (IJTIM), 1(2), 65-78.</a:t>
            </a:r>
          </a:p>
          <a:p>
            <a:pPr algn="l"/>
            <a:endParaRPr lang="en-US" sz="4000" b="0" dirty="0"/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20. </a:t>
            </a:r>
            <a:r>
              <a:rPr lang="en-US" sz="4000" b="0" dirty="0" err="1"/>
              <a:t>Sujath</a:t>
            </a:r>
            <a:r>
              <a:rPr lang="en-US" sz="4000" b="0" dirty="0"/>
              <a:t>, R., Chatterjee, J. M., </a:t>
            </a:r>
            <a:r>
              <a:rPr lang="en-US" sz="4000" b="0" dirty="0" err="1"/>
              <a:t>Hassanien</a:t>
            </a:r>
            <a:r>
              <a:rPr lang="en-US" sz="4000" b="0" dirty="0"/>
              <a:t>, A. E. (2020). A machine learning forecasting model</a:t>
            </a:r>
          </a:p>
          <a:p>
            <a:pPr algn="l"/>
            <a:r>
              <a:rPr lang="en-US" sz="4000" b="0" dirty="0"/>
              <a:t>for COVID-19 pandemic in India. Stochastic Environmental Research and Risk Assessment, 34(7),</a:t>
            </a:r>
          </a:p>
          <a:p>
            <a:pPr algn="l"/>
            <a:r>
              <a:rPr lang="en-US" sz="4000" b="0" dirty="0"/>
              <a:t>959-972.</a:t>
            </a:r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62938" y="12279352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50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FED83-5AF5-A3B0-0A67-FBB40222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782" y="10705763"/>
            <a:ext cx="3147787" cy="30102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82A0A1-9E4F-2E44-7089-0F75641B4279}"/>
              </a:ext>
            </a:extLst>
          </p:cNvPr>
          <p:cNvSpPr/>
          <p:nvPr/>
        </p:nvSpPr>
        <p:spPr>
          <a:xfrm>
            <a:off x="11525693" y="12482623"/>
            <a:ext cx="1127051" cy="63795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0840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51</a:t>
            </a:fld>
            <a:endParaRPr lang="en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D9778-8D1E-7AD8-285B-9694F201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55" y="2195895"/>
            <a:ext cx="8047417" cy="9480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B4EA8-FFF5-DD5D-43BA-1F9769D8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64" y="2733778"/>
            <a:ext cx="11193226" cy="641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0DA93-F1A5-414B-136B-39DC6B6DB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291" y="5094514"/>
            <a:ext cx="10860001" cy="3046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6F444-570E-ECA1-5707-10459B2C8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5564" y="9916932"/>
            <a:ext cx="2639797" cy="280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CB538-0028-414D-E0A8-E94AE0A0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7387" y="999315"/>
            <a:ext cx="3627434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3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99696" y="5665485"/>
            <a:ext cx="20184533" cy="2844800"/>
          </a:xfrm>
          <a:prstGeom prst="roundRect">
            <a:avLst/>
          </a:pr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50552" y="5965485"/>
            <a:ext cx="22721600" cy="2244800"/>
          </a:xfrm>
        </p:spPr>
        <p:txBody>
          <a:bodyPr/>
          <a:lstStyle/>
          <a:p>
            <a:r>
              <a:rPr lang="en-US" sz="16000" dirty="0"/>
              <a:t>Literature Review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270933" y="309639"/>
            <a:ext cx="23785488" cy="13175208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3D393-2D0B-10B7-EC91-FA5F2339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106" y="9077612"/>
            <a:ext cx="3139712" cy="45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380A7-1776-89A9-04F7-5FA217CE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66" y="4382801"/>
            <a:ext cx="2926334" cy="28653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A9CA31-BB7C-4812-0B4E-CD21A2183C82}"/>
              </a:ext>
            </a:extLst>
          </p:cNvPr>
          <p:cNvSpPr/>
          <p:nvPr/>
        </p:nvSpPr>
        <p:spPr>
          <a:xfrm>
            <a:off x="12319590" y="12473907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77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03755"/>
              </p:ext>
            </p:extLst>
          </p:nvPr>
        </p:nvGraphicFramePr>
        <p:xfrm>
          <a:off x="742950" y="2324101"/>
          <a:ext cx="23313470" cy="107332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48739">
                  <a:extLst>
                    <a:ext uri="{9D8B030D-6E8A-4147-A177-3AD203B41FA5}">
                      <a16:colId xmlns:a16="http://schemas.microsoft.com/office/drawing/2014/main" val="844081960"/>
                    </a:ext>
                  </a:extLst>
                </a:gridCol>
                <a:gridCol w="6842961">
                  <a:extLst>
                    <a:ext uri="{9D8B030D-6E8A-4147-A177-3AD203B41FA5}">
                      <a16:colId xmlns:a16="http://schemas.microsoft.com/office/drawing/2014/main" val="3458422107"/>
                    </a:ext>
                  </a:extLst>
                </a:gridCol>
                <a:gridCol w="5578605">
                  <a:extLst>
                    <a:ext uri="{9D8B030D-6E8A-4147-A177-3AD203B41FA5}">
                      <a16:colId xmlns:a16="http://schemas.microsoft.com/office/drawing/2014/main" val="3872249471"/>
                    </a:ext>
                  </a:extLst>
                </a:gridCol>
                <a:gridCol w="7943165">
                  <a:extLst>
                    <a:ext uri="{9D8B030D-6E8A-4147-A177-3AD203B41FA5}">
                      <a16:colId xmlns:a16="http://schemas.microsoft.com/office/drawing/2014/main" val="4047929449"/>
                    </a:ext>
                  </a:extLst>
                </a:gridCol>
              </a:tblGrid>
              <a:tr h="1060256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9372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29658"/>
                  </a:ext>
                </a:extLst>
              </a:tr>
              <a:tr h="3398628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official COVID-19 reported cases in Russia and Brazil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• ANFIS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• CMPA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PSO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CMPA has the best accuracy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among all models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CMPA-ANFIS model has 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limitation in the computational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time, which is not faster than the PSO.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440005632"/>
                  </a:ext>
                </a:extLst>
              </a:tr>
              <a:tr h="3398628">
                <a:tc>
                  <a:txBody>
                    <a:bodyPr/>
                    <a:lstStyle/>
                    <a:p>
                      <a:pPr algn="l"/>
                      <a:r>
                        <a:rPr lang="en-US" sz="4400" u="none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Epidemical dataset from Johns Hopkins University’s Coronavirus Resource Center.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Multi-head attention based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method (ATT BO)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CNN-based method (CNN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LSTM-based method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(LSTM BO)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three proposed methods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perform significantly better than the benchmark model in terms of all overall measures such as Mean SMAPE, Rank SMAPE, Mean MAPE, Rank MAPE, Mean RMSE, and Rank RMSE.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689844550"/>
                  </a:ext>
                </a:extLst>
              </a:tr>
              <a:tr h="2875762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European Centre for Disease prevention and Control (ECDC) data for different coronavirus Trends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Google trends data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LSTM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Grey Wolf Optimization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proposed model performs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better.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58954455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272078" y="658625"/>
            <a:ext cx="78261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Summary Table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626422-1A7E-B023-E8E5-EFAC2EF6DE84}"/>
              </a:ext>
            </a:extLst>
          </p:cNvPr>
          <p:cNvSpPr/>
          <p:nvPr/>
        </p:nvSpPr>
        <p:spPr>
          <a:xfrm>
            <a:off x="11980465" y="1305728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3723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37835"/>
              </p:ext>
            </p:extLst>
          </p:nvPr>
        </p:nvGraphicFramePr>
        <p:xfrm>
          <a:off x="938520" y="421019"/>
          <a:ext cx="22848709" cy="13167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71480">
                  <a:extLst>
                    <a:ext uri="{9D8B030D-6E8A-4147-A177-3AD203B41FA5}">
                      <a16:colId xmlns:a16="http://schemas.microsoft.com/office/drawing/2014/main" val="2538925730"/>
                    </a:ext>
                  </a:extLst>
                </a:gridCol>
                <a:gridCol w="6522499">
                  <a:extLst>
                    <a:ext uri="{9D8B030D-6E8A-4147-A177-3AD203B41FA5}">
                      <a16:colId xmlns:a16="http://schemas.microsoft.com/office/drawing/2014/main" val="1627817769"/>
                    </a:ext>
                  </a:extLst>
                </a:gridCol>
                <a:gridCol w="6302093">
                  <a:extLst>
                    <a:ext uri="{9D8B030D-6E8A-4147-A177-3AD203B41FA5}">
                      <a16:colId xmlns:a16="http://schemas.microsoft.com/office/drawing/2014/main" val="1073654057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3648809218"/>
                    </a:ext>
                  </a:extLst>
                </a:gridCol>
              </a:tblGrid>
              <a:tr h="951734">
                <a:tc>
                  <a:txBody>
                    <a:bodyPr/>
                    <a:lstStyle/>
                    <a:p>
                      <a:pPr algn="l"/>
                      <a:r>
                        <a:rPr lang="en-US" sz="4800" u="none" dirty="0">
                          <a:solidFill>
                            <a:schemeClr val="tx1"/>
                          </a:solidFill>
                        </a:rPr>
                        <a:t>Papers</a:t>
                      </a:r>
                      <a:endParaRPr lang="en-US" sz="4800" u="none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258626"/>
                  </a:ext>
                </a:extLst>
              </a:tr>
              <a:tr h="1189668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[4]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Bangladesh (Government Official source)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  • Prophet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  • ARIMA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ARIMA performs better.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937301659"/>
                  </a:ext>
                </a:extLst>
              </a:tr>
              <a:tr h="3093137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[5]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Our World in Data by Hannah Ritchie.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Robust Fitting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Gaussian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Beta(4-parameter)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Fisher-Tippet (Extreme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Value distribution)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Log Normal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Iterative fitting of the Inverse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Weibull distribution outperforms iterative fitting of other distributions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272868766"/>
                  </a:ext>
                </a:extLst>
              </a:tr>
              <a:tr h="261727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[6]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the Center for Systems Science and Engineering at Johns Hopkins University’s GitHub repository.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Least Absolute Shrinkage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Selection Operator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Exponential Smoothing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ES outperforms all other models, while LR and LASSO perform equally well.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662913833"/>
                  </a:ext>
                </a:extLst>
              </a:tr>
              <a:tr h="4996605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[7]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Covid-19-India and Covid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19-Data datasets are used.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XGBoost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KNN+NCA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 Classifier,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Random Forest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Gaussian Nave Bayesian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Multilinear Regression,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Random Forest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Logistic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Random Forest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Random Forest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outperformed the other ML Models.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61663023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67338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69552"/>
              </p:ext>
            </p:extLst>
          </p:nvPr>
        </p:nvGraphicFramePr>
        <p:xfrm>
          <a:off x="798182" y="880592"/>
          <a:ext cx="22848710" cy="1125877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3236259630"/>
                    </a:ext>
                  </a:extLst>
                </a:gridCol>
                <a:gridCol w="6884613">
                  <a:extLst>
                    <a:ext uri="{9D8B030D-6E8A-4147-A177-3AD203B41FA5}">
                      <a16:colId xmlns:a16="http://schemas.microsoft.com/office/drawing/2014/main" val="1578403964"/>
                    </a:ext>
                  </a:extLst>
                </a:gridCol>
                <a:gridCol w="5921505">
                  <a:extLst>
                    <a:ext uri="{9D8B030D-6E8A-4147-A177-3AD203B41FA5}">
                      <a16:colId xmlns:a16="http://schemas.microsoft.com/office/drawing/2014/main" val="3772878035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4006981372"/>
                    </a:ext>
                  </a:extLst>
                </a:gridCol>
              </a:tblGrid>
              <a:tr h="979024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53195"/>
                  </a:ext>
                </a:extLst>
              </a:tr>
              <a:tr h="6118901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[8]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10 countries (Our World in Data by Hannah Ritchie)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Auto-Regressive Moving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Average, Holt-Winter Exponential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Smoothing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Auto-Regressive Integrated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Moving Average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,Linear Regression, Bayesian Ridge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, Extreme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Gradient Boost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ARIMA provided an accuracy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over 85% in the majority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cases.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04681505"/>
                  </a:ext>
                </a:extLst>
              </a:tr>
              <a:tr h="4160853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[9]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was taken from COVID19- India API Organization.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Linear Regression (LR)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Least Absolute Shrinkage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Selection Operator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(LASSO)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(SVM).</a:t>
                      </a:r>
                      <a:endParaRPr lang="en-US" sz="27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and polynomial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LR provide a superior outcome for Active Cases.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Death rate, Poly LASSO and poly LR shows the next best result.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Recovery rate, Poly LR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produces the greatest results.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89878780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569E9293-D61D-681C-322C-335A94929B6F}"/>
              </a:ext>
            </a:extLst>
          </p:cNvPr>
          <p:cNvSpPr/>
          <p:nvPr/>
        </p:nvSpPr>
        <p:spPr>
          <a:xfrm>
            <a:off x="12050233" y="12814147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747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3973</Words>
  <Application>Microsoft Office PowerPoint</Application>
  <PresentationFormat>Custom</PresentationFormat>
  <Paragraphs>634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MS UI Gothic</vt:lpstr>
      <vt:lpstr>Agency FB</vt:lpstr>
      <vt:lpstr>Arial</vt:lpstr>
      <vt:lpstr>Arial Narrow</vt:lpstr>
      <vt:lpstr>Bahnschrift Light</vt:lpstr>
      <vt:lpstr>Bahnschrift SemiBold</vt:lpstr>
      <vt:lpstr>Bahnschrift SemiLight</vt:lpstr>
      <vt:lpstr>Calibri</vt:lpstr>
      <vt:lpstr>Century Gothic</vt:lpstr>
      <vt:lpstr>Economica</vt:lpstr>
      <vt:lpstr>Fira Sans</vt:lpstr>
      <vt:lpstr>Gill Sans</vt:lpstr>
      <vt:lpstr>Gill Sans SemiBold</vt:lpstr>
      <vt:lpstr>Poppins</vt:lpstr>
      <vt:lpstr>Roboto Condensed</vt:lpstr>
      <vt:lpstr>Tw Cen MT</vt:lpstr>
      <vt:lpstr>Wingdings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Summary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</vt:lpstr>
      <vt:lpstr>Summary 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Medini Mohan Saikia</dc:creator>
  <cp:lastModifiedBy>Mehedi Hasan</cp:lastModifiedBy>
  <cp:revision>172</cp:revision>
  <dcterms:modified xsi:type="dcterms:W3CDTF">2022-12-12T04:47:04Z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2022-12-12T04:46:13Z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25473abb-ead3-4485-bdde-9b04a7a4d78a</vt:lpwstr>
  </property>
  <property fmtid="{D5CDD505-2E9C-101B-9397-08002B2CF9AE}" pid="7" name="MSIP_Label_defa4170-0d19-0005-0004-bc88714345d2_ActionId">
    <vt:lpwstr>7dbe06e4-9507-4590-aafc-281fe9a82dd9</vt:lpwstr>
  </property>
  <property fmtid="{D5CDD505-2E9C-101B-9397-08002B2CF9AE}" pid="8" name="MSIP_Label_defa4170-0d19-0005-0004-bc88714345d2_ContentBits">
    <vt:lpwstr>0</vt:lpwstr>
  </property>
</Properties>
</file>